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6" Type="http://schemas.openxmlformats.org/officeDocument/2006/relationships/image" Target="../media/image41.png"/><Relationship Id="rId5" Type="http://schemas.openxmlformats.org/officeDocument/2006/relationships/image" Target="../media/image48.png"/><Relationship Id="rId4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1326C-7BA7-42AF-848D-144975210D82}" type="datetimeFigureOut">
              <a:rPr lang="pt-BR" smtClean="0"/>
              <a:t>15/06/2012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35C2B-90D2-4E8D-A9F3-C1D6F464FB23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05376-8B39-4A55-BF7B-D6E91478AAB8}" type="slidenum">
              <a:rPr lang="en-US"/>
              <a:pPr/>
              <a:t>1</a:t>
            </a:fld>
            <a:endParaRPr lang="en-US"/>
          </a:p>
        </p:txBody>
      </p:sp>
      <p:sp>
        <p:nvSpPr>
          <p:cNvPr id="716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848079-2EE1-4D1E-B3B9-73FBB623C893}" type="slidenum">
              <a:rPr lang="en-US"/>
              <a:pPr/>
              <a:t>19</a:t>
            </a:fld>
            <a:endParaRPr lang="en-US"/>
          </a:p>
        </p:txBody>
      </p:sp>
      <p:sp>
        <p:nvSpPr>
          <p:cNvPr id="727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6CC8E6-8CCA-43AB-9F6E-7A982F1A0C2B}" type="slidenum">
              <a:rPr lang="en-US"/>
              <a:pPr/>
              <a:t>24</a:t>
            </a:fld>
            <a:endParaRPr lang="en-US"/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D93A1C-417A-4850-A1FD-3000E5430A28}" type="slidenum">
              <a:rPr lang="en-US"/>
              <a:pPr/>
              <a:t>41</a:t>
            </a:fld>
            <a:endParaRPr lang="en-US"/>
          </a:p>
        </p:txBody>
      </p:sp>
      <p:sp>
        <p:nvSpPr>
          <p:cNvPr id="7475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2C6F-4B0D-459A-91C6-4B4127F55933}" type="datetimeFigureOut">
              <a:rPr lang="pt-BR" smtClean="0"/>
              <a:pPr/>
              <a:t>15/06/2012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3A426-69C4-4B5C-92F5-714D8A45FF0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2C6F-4B0D-459A-91C6-4B4127F55933}" type="datetimeFigureOut">
              <a:rPr lang="pt-BR" smtClean="0"/>
              <a:pPr/>
              <a:t>15/06/2012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3A426-69C4-4B5C-92F5-714D8A45FF0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2C6F-4B0D-459A-91C6-4B4127F55933}" type="datetimeFigureOut">
              <a:rPr lang="pt-BR" smtClean="0"/>
              <a:pPr/>
              <a:t>15/06/2012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3A426-69C4-4B5C-92F5-714D8A45FF0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2C6F-4B0D-459A-91C6-4B4127F55933}" type="datetimeFigureOut">
              <a:rPr lang="pt-BR" smtClean="0"/>
              <a:pPr/>
              <a:t>15/06/2012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3A426-69C4-4B5C-92F5-714D8A45FF0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2C6F-4B0D-459A-91C6-4B4127F55933}" type="datetimeFigureOut">
              <a:rPr lang="pt-BR" smtClean="0"/>
              <a:pPr/>
              <a:t>15/06/2012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3A426-69C4-4B5C-92F5-714D8A45FF0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2C6F-4B0D-459A-91C6-4B4127F55933}" type="datetimeFigureOut">
              <a:rPr lang="pt-BR" smtClean="0"/>
              <a:pPr/>
              <a:t>15/06/2012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3A426-69C4-4B5C-92F5-714D8A45FF0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2C6F-4B0D-459A-91C6-4B4127F55933}" type="datetimeFigureOut">
              <a:rPr lang="pt-BR" smtClean="0"/>
              <a:pPr/>
              <a:t>15/06/2012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3A426-69C4-4B5C-92F5-714D8A45FF0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2C6F-4B0D-459A-91C6-4B4127F55933}" type="datetimeFigureOut">
              <a:rPr lang="pt-BR" smtClean="0"/>
              <a:pPr/>
              <a:t>15/06/2012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3A426-69C4-4B5C-92F5-714D8A45FF0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2C6F-4B0D-459A-91C6-4B4127F55933}" type="datetimeFigureOut">
              <a:rPr lang="pt-BR" smtClean="0"/>
              <a:pPr/>
              <a:t>15/06/2012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3A426-69C4-4B5C-92F5-714D8A45FF0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2C6F-4B0D-459A-91C6-4B4127F55933}" type="datetimeFigureOut">
              <a:rPr lang="pt-BR" smtClean="0"/>
              <a:pPr/>
              <a:t>15/06/2012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3A426-69C4-4B5C-92F5-714D8A45FF0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2C6F-4B0D-459A-91C6-4B4127F55933}" type="datetimeFigureOut">
              <a:rPr lang="pt-BR" smtClean="0"/>
              <a:pPr/>
              <a:t>15/06/2012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3A426-69C4-4B5C-92F5-714D8A45FF0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72C6F-4B0D-459A-91C6-4B4127F55933}" type="datetimeFigureOut">
              <a:rPr lang="pt-BR" smtClean="0"/>
              <a:pPr/>
              <a:t>15/06/2012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3A426-69C4-4B5C-92F5-714D8A45FF0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28.png"/><Relationship Id="rId39" Type="http://schemas.openxmlformats.org/officeDocument/2006/relationships/oleObject" Target="../embeddings/oleObject7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6.png"/><Relationship Id="rId34" Type="http://schemas.openxmlformats.org/officeDocument/2006/relationships/image" Target="../media/image35.jpeg"/><Relationship Id="rId42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27.jpeg"/><Relationship Id="rId33" Type="http://schemas.openxmlformats.org/officeDocument/2006/relationships/image" Target="../media/image34.png"/><Relationship Id="rId38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1.png"/><Relationship Id="rId41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oleObject" Target="../embeddings/oleObject3.bin"/><Relationship Id="rId32" Type="http://schemas.openxmlformats.org/officeDocument/2006/relationships/image" Target="../media/image33.jpeg"/><Relationship Id="rId37" Type="http://schemas.openxmlformats.org/officeDocument/2006/relationships/image" Target="../media/image36.wmf"/><Relationship Id="rId40" Type="http://schemas.openxmlformats.org/officeDocument/2006/relationships/image" Target="../media/image38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oleObject" Target="../embeddings/oleObject2.bin"/><Relationship Id="rId28" Type="http://schemas.openxmlformats.org/officeDocument/2006/relationships/image" Target="../media/image30.png"/><Relationship Id="rId36" Type="http://schemas.openxmlformats.org/officeDocument/2006/relationships/oleObject" Target="../embeddings/oleObject6.bin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oleObject" Target="../embeddings/oleObject4.bin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oleObject" Target="../embeddings/oleObject1.bin"/><Relationship Id="rId27" Type="http://schemas.openxmlformats.org/officeDocument/2006/relationships/image" Target="../media/image29.jpeg"/><Relationship Id="rId30" Type="http://schemas.openxmlformats.org/officeDocument/2006/relationships/image" Target="../media/image32.png"/><Relationship Id="rId35" Type="http://schemas.openxmlformats.org/officeDocument/2006/relationships/oleObject" Target="../embeddings/oleObject5.bin"/><Relationship Id="rId43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d.org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28.png"/><Relationship Id="rId39" Type="http://schemas.openxmlformats.org/officeDocument/2006/relationships/oleObject" Target="../embeddings/oleObject22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6.png"/><Relationship Id="rId34" Type="http://schemas.openxmlformats.org/officeDocument/2006/relationships/image" Target="../media/image35.jpeg"/><Relationship Id="rId42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27.jpeg"/><Relationship Id="rId33" Type="http://schemas.openxmlformats.org/officeDocument/2006/relationships/image" Target="../media/image34.png"/><Relationship Id="rId38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1.png"/><Relationship Id="rId41" Type="http://schemas.openxmlformats.org/officeDocument/2006/relationships/oleObject" Target="../embeddings/oleObject23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oleObject" Target="../embeddings/oleObject18.bin"/><Relationship Id="rId32" Type="http://schemas.openxmlformats.org/officeDocument/2006/relationships/image" Target="../media/image33.jpeg"/><Relationship Id="rId37" Type="http://schemas.openxmlformats.org/officeDocument/2006/relationships/image" Target="../media/image36.wmf"/><Relationship Id="rId40" Type="http://schemas.openxmlformats.org/officeDocument/2006/relationships/image" Target="../media/image38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oleObject" Target="../embeddings/oleObject17.bin"/><Relationship Id="rId28" Type="http://schemas.openxmlformats.org/officeDocument/2006/relationships/image" Target="../media/image30.png"/><Relationship Id="rId36" Type="http://schemas.openxmlformats.org/officeDocument/2006/relationships/oleObject" Target="../embeddings/oleObject21.bin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oleObject" Target="../embeddings/oleObject19.bin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oleObject" Target="../embeddings/oleObject16.bin"/><Relationship Id="rId27" Type="http://schemas.openxmlformats.org/officeDocument/2006/relationships/image" Target="../media/image29.jpeg"/><Relationship Id="rId30" Type="http://schemas.openxmlformats.org/officeDocument/2006/relationships/image" Target="../media/image32.png"/><Relationship Id="rId35" Type="http://schemas.openxmlformats.org/officeDocument/2006/relationships/oleObject" Target="../embeddings/oleObject20.bin"/><Relationship Id="rId4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28.png"/><Relationship Id="rId39" Type="http://schemas.openxmlformats.org/officeDocument/2006/relationships/oleObject" Target="../embeddings/oleObject30.bin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6.png"/><Relationship Id="rId34" Type="http://schemas.openxmlformats.org/officeDocument/2006/relationships/image" Target="../media/image35.jpeg"/><Relationship Id="rId42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27.jpeg"/><Relationship Id="rId33" Type="http://schemas.openxmlformats.org/officeDocument/2006/relationships/image" Target="../media/image34.png"/><Relationship Id="rId38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1.png"/><Relationship Id="rId41" Type="http://schemas.openxmlformats.org/officeDocument/2006/relationships/oleObject" Target="../embeddings/oleObject31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oleObject" Target="../embeddings/oleObject26.bin"/><Relationship Id="rId32" Type="http://schemas.openxmlformats.org/officeDocument/2006/relationships/image" Target="../media/image33.jpeg"/><Relationship Id="rId37" Type="http://schemas.openxmlformats.org/officeDocument/2006/relationships/image" Target="../media/image36.wmf"/><Relationship Id="rId40" Type="http://schemas.openxmlformats.org/officeDocument/2006/relationships/image" Target="../media/image38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oleObject" Target="../embeddings/oleObject25.bin"/><Relationship Id="rId28" Type="http://schemas.openxmlformats.org/officeDocument/2006/relationships/image" Target="../media/image30.png"/><Relationship Id="rId36" Type="http://schemas.openxmlformats.org/officeDocument/2006/relationships/oleObject" Target="../embeddings/oleObject29.bin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oleObject" Target="../embeddings/oleObject27.bin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oleObject" Target="../embeddings/oleObject24.bin"/><Relationship Id="rId27" Type="http://schemas.openxmlformats.org/officeDocument/2006/relationships/image" Target="../media/image29.jpeg"/><Relationship Id="rId30" Type="http://schemas.openxmlformats.org/officeDocument/2006/relationships/image" Target="../media/image32.png"/><Relationship Id="rId35" Type="http://schemas.openxmlformats.org/officeDocument/2006/relationships/oleObject" Target="../embeddings/oleObject28.bin"/><Relationship Id="rId4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70.png"/><Relationship Id="rId3" Type="http://schemas.openxmlformats.org/officeDocument/2006/relationships/image" Target="../media/image10.png"/><Relationship Id="rId21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image" Target="../media/image67.jpeg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69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C:\Arquivos%20de%20programas\Antonio\RoadMap\Figuras\novas\figura6nova.jpg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3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37.bin"/><Relationship Id="rId4" Type="http://schemas.openxmlformats.org/officeDocument/2006/relationships/oleObject" Target="../embeddings/oleObject3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o_Microsoft_Office_Word_97_-_200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file:///C:\Arquivos%20de%20programas\Antonio\RoadMap\Figuras\novas\figura8nova.jpg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file:///C:\Arquivos%20de%20programas\Antonio\RoadMap\Figuras\novas\figura14nova.jpg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file:///C:\Arquivos%20de%20programas\Antonio\RoadMap\Figuras\novas\figura15nova.jpg" TargetMode="External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/C:\Arquivos%20de%20programas\Antonio\RoadMap\Figuras\novas\figura10nova.jpg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Arquivos%20de%20programas\Antonio\RoadMap\Figuras\novas\figura13nova.jp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file:///J:\FVA\Apresenta&#231;&#227;o\Figuras\novas\fig.13.1.jpg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file:///J:\FVA\Apresenta&#231;&#227;o\Figuras\novas\fig.12.16.jpg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J:\FVA\Apresenta&#231;&#227;o\Figuras\novas\fig.12.13.jpg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/J:\FVA\Apresenta&#231;&#227;o\Figuras\novas\fig.12.2.jpg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ile:///C:\Arquivos%20de%20programas\Antonio\RoadMap\Figuras\novas\f.11.68.jpg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ile:///C:\Arquivos%20de%20programas\Antonio\RoadMap\Figuras\novas\f.11.76.jpg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/C:\Arquivos%20de%20programas\Antonio\RoadMap\Figuras\novas\f.11.36.jpg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C:\Arquivos%20de%20programas\Antonio\RoadMap\Figuras\novas\f.11.37.jpg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/C:\Arquivos%20de%20programas\Antonio\RoadMap\Figuras\novas\f.11.33.jpg" TargetMode="Externa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file:///J:\FVA\Apresenta&#231;&#227;o\Figuras\fig.19.12.jpg" TargetMode="Externa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file:///C:\Arquivos%20de%20programas\Antonio\RoadMap\Figuras\novas\f.19.4.jpg" TargetMode="Externa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file:///C:\Arquivos%20de%20programas\Antonio\RoadMap\Figuras\figura2nova.jpg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file:///C:\Arquivos%20de%20programas\Antonio\RoadMap\Figuras\novas\f.1.3.jpg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51.jpeg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50.png"/><Relationship Id="rId9" Type="http://schemas.openxmlformats.org/officeDocument/2006/relationships/oleObject" Target="../embeddings/Documento_do_Microsoft_Office_Word_97_-_20031.doc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file:///G:\IMDOC\LMI\FVA\Apresenta&#231;&#227;o\Figuras\novas\fig.4.2.bmp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wmf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52" descr="marca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8100" y="2778125"/>
            <a:ext cx="152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AutoShape 6"/>
          <p:cNvSpPr>
            <a:spLocks noChangeAspect="1" noChangeArrowheads="1" noTextEdit="1"/>
          </p:cNvSpPr>
          <p:nvPr/>
        </p:nvSpPr>
        <p:spPr bwMode="auto">
          <a:xfrm>
            <a:off x="1663700" y="3868738"/>
            <a:ext cx="71374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247900" y="5519738"/>
            <a:ext cx="739775" cy="501650"/>
            <a:chOff x="1537" y="3293"/>
            <a:chExt cx="306" cy="295"/>
          </a:xfrm>
        </p:grpSpPr>
        <p:pic>
          <p:nvPicPr>
            <p:cNvPr id="1080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0" y="3296"/>
              <a:ext cx="301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1" name="Rectangle 9"/>
            <p:cNvSpPr>
              <a:spLocks noChangeArrowheads="1"/>
            </p:cNvSpPr>
            <p:nvPr/>
          </p:nvSpPr>
          <p:spPr bwMode="auto">
            <a:xfrm>
              <a:off x="1537" y="3293"/>
              <a:ext cx="306" cy="295"/>
            </a:xfrm>
            <a:prstGeom prst="rect">
              <a:avLst/>
            </a:prstGeom>
            <a:noFill/>
            <a:ln w="793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3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7900" y="5521325"/>
            <a:ext cx="85566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3341688" y="5162550"/>
            <a:ext cx="7397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039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5325" y="5343525"/>
            <a:ext cx="48418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77100" y="5216525"/>
            <a:ext cx="806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5100" y="4530725"/>
            <a:ext cx="1163638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063" y="5084763"/>
            <a:ext cx="10160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59738" y="4367213"/>
            <a:ext cx="817562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6700" y="5064125"/>
            <a:ext cx="5175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2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19700" y="4149725"/>
            <a:ext cx="9477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2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05300" y="3781425"/>
            <a:ext cx="56038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2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57300" y="4987925"/>
            <a:ext cx="5953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257300" y="4149725"/>
            <a:ext cx="838200" cy="906463"/>
            <a:chOff x="901" y="2462"/>
            <a:chExt cx="408" cy="463"/>
          </a:xfrm>
        </p:grpSpPr>
        <p:pic>
          <p:nvPicPr>
            <p:cNvPr id="1077" name="Picture 25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972" y="2462"/>
              <a:ext cx="256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8" name="Rectangle 26"/>
            <p:cNvSpPr>
              <a:spLocks noChangeArrowheads="1"/>
            </p:cNvSpPr>
            <p:nvPr/>
          </p:nvSpPr>
          <p:spPr bwMode="auto">
            <a:xfrm>
              <a:off x="901" y="2733"/>
              <a:ext cx="4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79" name="Rectangle 27"/>
            <p:cNvSpPr>
              <a:spLocks noChangeArrowheads="1"/>
            </p:cNvSpPr>
            <p:nvPr/>
          </p:nvSpPr>
          <p:spPr bwMode="auto">
            <a:xfrm>
              <a:off x="975" y="2778"/>
              <a:ext cx="20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 baseline="0">
                  <a:solidFill>
                    <a:srgbClr val="000000"/>
                  </a:solidFill>
                  <a:latin typeface="Arial" charset="0"/>
                </a:rPr>
                <a:t>UFSC</a:t>
              </a:r>
              <a:endParaRPr lang="pt-BR"/>
            </a:p>
          </p:txBody>
        </p:sp>
      </p:grpSp>
      <p:pic>
        <p:nvPicPr>
          <p:cNvPr id="1049" name="Picture 3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00113" y="3500438"/>
            <a:ext cx="100806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3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0825" y="2924175"/>
            <a:ext cx="8524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Picture 3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924300" y="5216525"/>
            <a:ext cx="1295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2" name="Rectangle 37"/>
          <p:cNvSpPr>
            <a:spLocks noChangeArrowheads="1"/>
          </p:cNvSpPr>
          <p:nvPr/>
        </p:nvSpPr>
        <p:spPr bwMode="auto">
          <a:xfrm>
            <a:off x="5295900" y="3463925"/>
            <a:ext cx="914400" cy="452438"/>
          </a:xfrm>
          <a:prstGeom prst="rect">
            <a:avLst/>
          </a:prstGeom>
          <a:solidFill>
            <a:srgbClr val="00CC99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053" name="Picture 3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619500" y="2320925"/>
            <a:ext cx="29797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40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051050" y="5229225"/>
            <a:ext cx="15398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41"/>
          <p:cNvGraphicFramePr>
            <a:graphicFrameLocks noChangeAspect="1"/>
          </p:cNvGraphicFramePr>
          <p:nvPr/>
        </p:nvGraphicFramePr>
        <p:xfrm>
          <a:off x="3467100" y="5826125"/>
          <a:ext cx="1389063" cy="303213"/>
        </p:xfrm>
        <a:graphic>
          <a:graphicData uri="http://schemas.openxmlformats.org/presentationml/2006/ole">
            <p:oleObj spid="_x0000_s1026" name="Imagem de bitmap" r:id="rId22" imgW="1971950" imgH="428798" progId="Paint.Picture">
              <p:embed/>
            </p:oleObj>
          </a:graphicData>
        </a:graphic>
      </p:graphicFrame>
      <p:graphicFrame>
        <p:nvGraphicFramePr>
          <p:cNvPr id="1027" name="Object 42"/>
          <p:cNvGraphicFramePr>
            <a:graphicFrameLocks noChangeAspect="1"/>
          </p:cNvGraphicFramePr>
          <p:nvPr/>
        </p:nvGraphicFramePr>
        <p:xfrm>
          <a:off x="5143500" y="5978525"/>
          <a:ext cx="1704975" cy="398463"/>
        </p:xfrm>
        <a:graphic>
          <a:graphicData uri="http://schemas.openxmlformats.org/presentationml/2006/ole">
            <p:oleObj spid="_x0000_s1027" name="Imagem de bitmap" r:id="rId23" imgW="3543795" imgH="828791" progId="Paint.Picture">
              <p:embed/>
            </p:oleObj>
          </a:graphicData>
        </a:graphic>
      </p:graphicFrame>
      <p:graphicFrame>
        <p:nvGraphicFramePr>
          <p:cNvPr id="1028" name="Object 44"/>
          <p:cNvGraphicFramePr>
            <a:graphicFrameLocks noChangeAspect="1"/>
          </p:cNvGraphicFramePr>
          <p:nvPr/>
        </p:nvGraphicFramePr>
        <p:xfrm>
          <a:off x="1790700" y="5926138"/>
          <a:ext cx="1330325" cy="585787"/>
        </p:xfrm>
        <a:graphic>
          <a:graphicData uri="http://schemas.openxmlformats.org/presentationml/2006/ole">
            <p:oleObj spid="_x0000_s1028" name="Imagem de bitmap" r:id="rId24" imgW="2448267" imgH="1076475" progId="Paint.Picture">
              <p:embed/>
            </p:oleObj>
          </a:graphicData>
        </a:graphic>
      </p:graphicFrame>
      <p:pic>
        <p:nvPicPr>
          <p:cNvPr id="1055" name="Picture 45" descr="LogoBndescor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619250" y="2565400"/>
            <a:ext cx="7921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7658100" y="2625725"/>
            <a:ext cx="1198563" cy="708025"/>
            <a:chOff x="4368" y="240"/>
            <a:chExt cx="1392" cy="986"/>
          </a:xfrm>
        </p:grpSpPr>
        <p:pic>
          <p:nvPicPr>
            <p:cNvPr id="1075" name="Picture 47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656" y="240"/>
              <a:ext cx="816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6" name="Text Box 48"/>
            <p:cNvSpPr txBox="1">
              <a:spLocks noChangeArrowheads="1"/>
            </p:cNvSpPr>
            <p:nvPr/>
          </p:nvSpPr>
          <p:spPr bwMode="auto">
            <a:xfrm>
              <a:off x="4368" y="843"/>
              <a:ext cx="1392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200" b="1" baseline="0">
                  <a:latin typeface="Arial" charset="0"/>
                </a:rPr>
                <a:t>REde IX:F</a:t>
              </a:r>
            </a:p>
          </p:txBody>
        </p:sp>
      </p:grpSp>
      <p:grpSp>
        <p:nvGrpSpPr>
          <p:cNvPr id="5" name="Group 75"/>
          <p:cNvGrpSpPr>
            <a:grpSpLocks/>
          </p:cNvGrpSpPr>
          <p:nvPr/>
        </p:nvGrpSpPr>
        <p:grpSpPr bwMode="auto">
          <a:xfrm>
            <a:off x="6819900" y="3768725"/>
            <a:ext cx="720725" cy="793750"/>
            <a:chOff x="4176" y="2133"/>
            <a:chExt cx="502" cy="603"/>
          </a:xfrm>
        </p:grpSpPr>
        <p:pic>
          <p:nvPicPr>
            <p:cNvPr id="1073" name="Picture 50" descr="logo_ufpe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4250" y="2133"/>
              <a:ext cx="324" cy="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4" name="Text Box 51"/>
            <p:cNvSpPr txBox="1">
              <a:spLocks noChangeArrowheads="1"/>
            </p:cNvSpPr>
            <p:nvPr/>
          </p:nvSpPr>
          <p:spPr bwMode="auto">
            <a:xfrm>
              <a:off x="4176" y="2505"/>
              <a:ext cx="5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400" b="1" baseline="0">
                  <a:latin typeface="Arial" charset="0"/>
                </a:rPr>
                <a:t>UFPE</a:t>
              </a:r>
              <a:endParaRPr lang="pt-BR" sz="1400" baseline="0">
                <a:latin typeface="Arial" charset="0"/>
              </a:endParaRPr>
            </a:p>
          </p:txBody>
        </p:sp>
      </p:grpSp>
      <p:grpSp>
        <p:nvGrpSpPr>
          <p:cNvPr id="6" name="Group 73"/>
          <p:cNvGrpSpPr>
            <a:grpSpLocks/>
          </p:cNvGrpSpPr>
          <p:nvPr/>
        </p:nvGrpSpPr>
        <p:grpSpPr bwMode="auto">
          <a:xfrm>
            <a:off x="-190500" y="3616325"/>
            <a:ext cx="1371600" cy="914400"/>
            <a:chOff x="144" y="2304"/>
            <a:chExt cx="864" cy="576"/>
          </a:xfrm>
        </p:grpSpPr>
        <p:sp>
          <p:nvSpPr>
            <p:cNvPr id="1071" name="Text Box 54"/>
            <p:cNvSpPr txBox="1">
              <a:spLocks noChangeArrowheads="1"/>
            </p:cNvSpPr>
            <p:nvPr/>
          </p:nvSpPr>
          <p:spPr bwMode="auto">
            <a:xfrm>
              <a:off x="144" y="2535"/>
              <a:ext cx="864" cy="3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lIns="409284" tIns="212828" rIns="409284" bIns="212828">
              <a:spAutoFit/>
            </a:bodyPr>
            <a:lstStyle/>
            <a:p>
              <a:pPr algn="ctr" defTabSz="4157663"/>
              <a:r>
                <a:rPr lang="pt-BR" sz="800" b="1" baseline="0">
                  <a:latin typeface="Arial" charset="0"/>
                </a:rPr>
                <a:t>EPUSP</a:t>
              </a:r>
              <a:endParaRPr lang="pt-BR" sz="1200" b="1" baseline="0">
                <a:latin typeface="Arial" charset="0"/>
              </a:endParaRPr>
            </a:p>
          </p:txBody>
        </p:sp>
        <p:pic>
          <p:nvPicPr>
            <p:cNvPr id="1072" name="Picture 55" descr="Epusp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408" y="2304"/>
              <a:ext cx="288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59" name="Picture 56" descr="port_logo_mdic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933700" y="2701925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0" name="Picture 57" descr="Nutcrop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90500" y="5749925"/>
            <a:ext cx="1768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9" name="Object 58"/>
          <p:cNvGraphicFramePr>
            <a:graphicFrameLocks noChangeAspect="1"/>
          </p:cNvGraphicFramePr>
          <p:nvPr/>
        </p:nvGraphicFramePr>
        <p:xfrm>
          <a:off x="7124700" y="5826125"/>
          <a:ext cx="1552575" cy="531813"/>
        </p:xfrm>
        <a:graphic>
          <a:graphicData uri="http://schemas.openxmlformats.org/presentationml/2006/ole">
            <p:oleObj spid="_x0000_s1029" name="Imagem de bitmap" r:id="rId31" imgW="3200000" imgH="1095528" progId="Paint.Picture">
              <p:embed/>
            </p:oleObj>
          </a:graphicData>
        </a:graphic>
      </p:graphicFrame>
      <p:pic>
        <p:nvPicPr>
          <p:cNvPr id="1061" name="Picture 59" descr="numina5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195513" y="4724400"/>
            <a:ext cx="1295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2" name="Picture 60" descr="logo-sebrae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42900" y="4454525"/>
            <a:ext cx="6953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3" name="Picture 61" descr="logo_finep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581900" y="3616325"/>
            <a:ext cx="95091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0" name="Object 63"/>
          <p:cNvGraphicFramePr>
            <a:graphicFrameLocks noChangeAspect="1"/>
          </p:cNvGraphicFramePr>
          <p:nvPr/>
        </p:nvGraphicFramePr>
        <p:xfrm>
          <a:off x="114300" y="6054725"/>
          <a:ext cx="1200150" cy="312738"/>
        </p:xfrm>
        <a:graphic>
          <a:graphicData uri="http://schemas.openxmlformats.org/presentationml/2006/ole">
            <p:oleObj spid="_x0000_s1030" name="Imagem de bitmap" r:id="rId35" imgW="3448531" imgH="533474" progId="Paint.Picture">
              <p:embed/>
            </p:oleObj>
          </a:graphicData>
        </a:graphic>
      </p:graphicFrame>
      <p:graphicFrame>
        <p:nvGraphicFramePr>
          <p:cNvPr id="1031" name="Object 65"/>
          <p:cNvGraphicFramePr>
            <a:graphicFrameLocks noChangeAspect="1"/>
          </p:cNvGraphicFramePr>
          <p:nvPr/>
        </p:nvGraphicFramePr>
        <p:xfrm>
          <a:off x="1979613" y="3357563"/>
          <a:ext cx="936625" cy="536575"/>
        </p:xfrm>
        <a:graphic>
          <a:graphicData uri="http://schemas.openxmlformats.org/presentationml/2006/ole">
            <p:oleObj spid="_x0000_s1031" name="Imagem de bitmap" r:id="rId36" imgW="1647619" imgH="942857" progId="Paint.Picture">
              <p:embed/>
            </p:oleObj>
          </a:graphicData>
        </a:graphic>
      </p:graphicFrame>
      <p:pic>
        <p:nvPicPr>
          <p:cNvPr id="1064" name="Picture 71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6869113" y="0"/>
            <a:ext cx="2274887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" name="Picture 72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0" y="0"/>
            <a:ext cx="5364163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2" name="Object 76"/>
          <p:cNvGraphicFramePr>
            <a:graphicFrameLocks noChangeAspect="1"/>
          </p:cNvGraphicFramePr>
          <p:nvPr/>
        </p:nvGraphicFramePr>
        <p:xfrm>
          <a:off x="2987675" y="3933825"/>
          <a:ext cx="914400" cy="649288"/>
        </p:xfrm>
        <a:graphic>
          <a:graphicData uri="http://schemas.openxmlformats.org/presentationml/2006/ole">
            <p:oleObj spid="_x0000_s1032" name="Imagem de bitmap" r:id="rId39" imgW="1838095" imgH="1305107" progId="Paint.Picture">
              <p:embed/>
            </p:oleObj>
          </a:graphicData>
        </a:graphic>
      </p:graphicFrame>
      <p:sp>
        <p:nvSpPr>
          <p:cNvPr id="1066" name="Rectangle 38"/>
          <p:cNvSpPr>
            <a:spLocks noChangeArrowheads="1"/>
          </p:cNvSpPr>
          <p:nvPr/>
        </p:nvSpPr>
        <p:spPr bwMode="auto">
          <a:xfrm>
            <a:off x="5372100" y="3616325"/>
            <a:ext cx="7794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pt-BR" sz="1300" baseline="0">
                <a:solidFill>
                  <a:srgbClr val="000000"/>
                </a:solidFill>
              </a:rPr>
              <a:t>Multividros</a:t>
            </a:r>
            <a:endParaRPr lang="pt-BR"/>
          </a:p>
        </p:txBody>
      </p:sp>
      <p:pic>
        <p:nvPicPr>
          <p:cNvPr id="1067" name="Picture 77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771900" y="4454525"/>
            <a:ext cx="12954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3" name="Object 78"/>
          <p:cNvGraphicFramePr>
            <a:graphicFrameLocks noChangeAspect="1"/>
          </p:cNvGraphicFramePr>
          <p:nvPr/>
        </p:nvGraphicFramePr>
        <p:xfrm>
          <a:off x="7048500" y="2778125"/>
          <a:ext cx="547688" cy="657225"/>
        </p:xfrm>
        <a:graphic>
          <a:graphicData uri="http://schemas.openxmlformats.org/presentationml/2006/ole">
            <p:oleObj spid="_x0000_s1033" name="Imagem de bitmap" r:id="rId41" imgW="790476" imgH="1009791" progId="Paint.Picture">
              <p:embed/>
            </p:oleObj>
          </a:graphicData>
        </a:graphic>
      </p:graphicFrame>
      <p:pic>
        <p:nvPicPr>
          <p:cNvPr id="1068" name="Picture 79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676900" y="2778125"/>
            <a:ext cx="123825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Rectangle 80"/>
          <p:cNvSpPr>
            <a:spLocks noChangeArrowheads="1"/>
          </p:cNvSpPr>
          <p:nvPr/>
        </p:nvSpPr>
        <p:spPr bwMode="auto">
          <a:xfrm>
            <a:off x="611188" y="14843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pt-BR" sz="3200" baseline="0" noProof="1" smtClean="0">
              <a:latin typeface="Verdana" pitchFamily="34" charset="0"/>
            </a:endParaRPr>
          </a:p>
          <a:p>
            <a:pPr algn="ctr"/>
            <a:r>
              <a:rPr lang="pt-BR" sz="3200" baseline="0" noProof="1" smtClean="0">
                <a:latin typeface="Verdana" pitchFamily="34" charset="0"/>
              </a:rPr>
              <a:t>Historia</a:t>
            </a:r>
            <a:r>
              <a:rPr lang="pt-BR" sz="3200" noProof="1" smtClean="0">
                <a:latin typeface="Verdana" pitchFamily="34" charset="0"/>
              </a:rPr>
              <a:t> dos displays no CTI</a:t>
            </a:r>
          </a:p>
          <a:p>
            <a:pPr algn="ctr"/>
            <a:r>
              <a:rPr lang="pt-BR" i="1" baseline="0" dirty="0">
                <a:latin typeface="Verdana" pitchFamily="34" charset="0"/>
              </a:rPr>
              <a:t/>
            </a:r>
            <a:br>
              <a:rPr lang="pt-BR" i="1" baseline="0" dirty="0">
                <a:latin typeface="Verdana" pitchFamily="34" charset="0"/>
              </a:rPr>
            </a:br>
            <a:r>
              <a:rPr lang="pt-BR" baseline="0" dirty="0">
                <a:latin typeface="Verdana" pitchFamily="34" charset="0"/>
              </a:rPr>
              <a:t/>
            </a:r>
            <a:br>
              <a:rPr lang="pt-BR" baseline="0" dirty="0">
                <a:latin typeface="Verdana" pitchFamily="34" charset="0"/>
              </a:rPr>
            </a:br>
            <a:endParaRPr lang="pt-BR" baseline="0" dirty="0">
              <a:latin typeface="Verdana" pitchFamily="34" charset="0"/>
            </a:endParaRPr>
          </a:p>
        </p:txBody>
      </p:sp>
      <p:pic>
        <p:nvPicPr>
          <p:cNvPr id="1070" name="Picture 81" descr="logo_semp_toshiba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348038" y="6308725"/>
            <a:ext cx="18859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1026"/>
          <p:cNvSpPr>
            <a:spLocks noChangeArrowheads="1"/>
          </p:cNvSpPr>
          <p:nvPr/>
        </p:nvSpPr>
        <p:spPr bwMode="auto">
          <a:xfrm>
            <a:off x="914400" y="2590800"/>
            <a:ext cx="7543800" cy="3276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555" name="Oval 1027"/>
          <p:cNvSpPr>
            <a:spLocks noChangeArrowheads="1"/>
          </p:cNvSpPr>
          <p:nvPr/>
        </p:nvSpPr>
        <p:spPr bwMode="auto">
          <a:xfrm>
            <a:off x="228600" y="2192338"/>
            <a:ext cx="8763000" cy="434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556" name="Rectangle 1028"/>
          <p:cNvSpPr>
            <a:spLocks noGrp="1" noChangeArrowheads="1"/>
          </p:cNvSpPr>
          <p:nvPr>
            <p:ph type="title"/>
          </p:nvPr>
        </p:nvSpPr>
        <p:spPr>
          <a:xfrm>
            <a:off x="762000" y="966788"/>
            <a:ext cx="7772400" cy="368300"/>
          </a:xfrm>
          <a:noFill/>
        </p:spPr>
        <p:txBody>
          <a:bodyPr/>
          <a:lstStyle/>
          <a:p>
            <a:r>
              <a:rPr lang="pt-BR" sz="1400" b="1" smtClean="0"/>
              <a:t>Cadeia produtiva</a:t>
            </a:r>
            <a:endParaRPr lang="pt-BR" smtClean="0"/>
          </a:p>
        </p:txBody>
      </p:sp>
      <p:sp>
        <p:nvSpPr>
          <p:cNvPr id="23557" name="AutoShape 1029"/>
          <p:cNvSpPr>
            <a:spLocks noChangeArrowheads="1"/>
          </p:cNvSpPr>
          <p:nvPr/>
        </p:nvSpPr>
        <p:spPr bwMode="auto">
          <a:xfrm>
            <a:off x="7339013" y="2603500"/>
            <a:ext cx="596900" cy="444500"/>
          </a:xfrm>
          <a:prstGeom prst="cube">
            <a:avLst>
              <a:gd name="adj" fmla="val 2499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558" name="Rectangle 1030"/>
          <p:cNvSpPr>
            <a:spLocks noChangeArrowheads="1"/>
          </p:cNvSpPr>
          <p:nvPr/>
        </p:nvSpPr>
        <p:spPr bwMode="auto">
          <a:xfrm>
            <a:off x="1905000" y="59436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Indústria química</a:t>
            </a:r>
          </a:p>
        </p:txBody>
      </p:sp>
      <p:sp>
        <p:nvSpPr>
          <p:cNvPr id="23559" name="Rectangle 1031"/>
          <p:cNvSpPr>
            <a:spLocks noChangeArrowheads="1"/>
          </p:cNvSpPr>
          <p:nvPr/>
        </p:nvSpPr>
        <p:spPr bwMode="auto">
          <a:xfrm>
            <a:off x="4075113" y="2895600"/>
            <a:ext cx="12271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Fabricantes </a:t>
            </a:r>
          </a:p>
          <a:p>
            <a:pPr algn="ctr" defTabSz="762000"/>
            <a:r>
              <a:rPr lang="pt-BR" sz="1400" b="1" baseline="0">
                <a:latin typeface="Arial" charset="0"/>
              </a:rPr>
              <a:t>de displays</a:t>
            </a:r>
          </a:p>
        </p:txBody>
      </p:sp>
      <p:sp>
        <p:nvSpPr>
          <p:cNvPr id="23560" name="Rectangle 1032"/>
          <p:cNvSpPr>
            <a:spLocks noChangeArrowheads="1"/>
          </p:cNvSpPr>
          <p:nvPr/>
        </p:nvSpPr>
        <p:spPr bwMode="auto">
          <a:xfrm>
            <a:off x="3657600" y="6096000"/>
            <a:ext cx="2133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Fabricantes</a:t>
            </a:r>
          </a:p>
          <a:p>
            <a:pPr algn="ctr" defTabSz="762000"/>
            <a:r>
              <a:rPr lang="pt-BR" sz="1400" b="1" baseline="0">
                <a:latin typeface="Arial" charset="0"/>
              </a:rPr>
              <a:t>de vidro (commodities)</a:t>
            </a:r>
          </a:p>
        </p:txBody>
      </p:sp>
      <p:sp>
        <p:nvSpPr>
          <p:cNvPr id="23561" name="Rectangle 1033"/>
          <p:cNvSpPr>
            <a:spLocks noChangeArrowheads="1"/>
          </p:cNvSpPr>
          <p:nvPr/>
        </p:nvSpPr>
        <p:spPr bwMode="auto">
          <a:xfrm>
            <a:off x="6237288" y="4648200"/>
            <a:ext cx="1306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Instrumentos</a:t>
            </a:r>
          </a:p>
        </p:txBody>
      </p:sp>
      <p:sp>
        <p:nvSpPr>
          <p:cNvPr id="23562" name="Rectangle 1034"/>
          <p:cNvSpPr>
            <a:spLocks noChangeArrowheads="1"/>
          </p:cNvSpPr>
          <p:nvPr/>
        </p:nvSpPr>
        <p:spPr bwMode="auto">
          <a:xfrm>
            <a:off x="7620000" y="2133600"/>
            <a:ext cx="10207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Indústria</a:t>
            </a:r>
          </a:p>
          <a:p>
            <a:pPr algn="ctr" defTabSz="762000"/>
            <a:r>
              <a:rPr lang="pt-BR" sz="1400" b="1" baseline="0">
                <a:latin typeface="Arial" charset="0"/>
              </a:rPr>
              <a:t>eletrônica</a:t>
            </a:r>
          </a:p>
        </p:txBody>
      </p:sp>
      <p:sp>
        <p:nvSpPr>
          <p:cNvPr id="23563" name="Rectangle 1035"/>
          <p:cNvSpPr>
            <a:spLocks noChangeArrowheads="1"/>
          </p:cNvSpPr>
          <p:nvPr/>
        </p:nvSpPr>
        <p:spPr bwMode="auto">
          <a:xfrm>
            <a:off x="381000" y="2362200"/>
            <a:ext cx="14335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Fabricantes de</a:t>
            </a:r>
          </a:p>
          <a:p>
            <a:pPr algn="ctr" defTabSz="762000"/>
            <a:r>
              <a:rPr lang="pt-BR" sz="1400" b="1" baseline="0">
                <a:latin typeface="Arial" charset="0"/>
              </a:rPr>
              <a:t>Componentes</a:t>
            </a:r>
          </a:p>
          <a:p>
            <a:pPr algn="ctr" defTabSz="762000"/>
            <a:r>
              <a:rPr lang="pt-BR" sz="1400" b="1" baseline="0">
                <a:latin typeface="Arial" charset="0"/>
              </a:rPr>
              <a:t>eletrônicos</a:t>
            </a:r>
          </a:p>
        </p:txBody>
      </p:sp>
      <p:sp>
        <p:nvSpPr>
          <p:cNvPr id="23564" name="AutoShape 1036"/>
          <p:cNvSpPr>
            <a:spLocks noChangeArrowheads="1"/>
          </p:cNvSpPr>
          <p:nvPr/>
        </p:nvSpPr>
        <p:spPr bwMode="auto">
          <a:xfrm>
            <a:off x="2514600" y="5410200"/>
            <a:ext cx="596900" cy="444500"/>
          </a:xfrm>
          <a:prstGeom prst="cube">
            <a:avLst>
              <a:gd name="adj" fmla="val 24995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sz="1600" baseline="0"/>
          </a:p>
        </p:txBody>
      </p:sp>
      <p:sp>
        <p:nvSpPr>
          <p:cNvPr id="23565" name="AutoShape 1037"/>
          <p:cNvSpPr>
            <a:spLocks noChangeArrowheads="1"/>
          </p:cNvSpPr>
          <p:nvPr/>
        </p:nvSpPr>
        <p:spPr bwMode="auto">
          <a:xfrm>
            <a:off x="1600200" y="2895600"/>
            <a:ext cx="596900" cy="444500"/>
          </a:xfrm>
          <a:prstGeom prst="cube">
            <a:avLst>
              <a:gd name="adj" fmla="val 24995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sz="2000" baseline="0"/>
          </a:p>
        </p:txBody>
      </p:sp>
      <p:sp>
        <p:nvSpPr>
          <p:cNvPr id="23566" name="AutoShape 1038"/>
          <p:cNvSpPr>
            <a:spLocks noChangeArrowheads="1"/>
          </p:cNvSpPr>
          <p:nvPr/>
        </p:nvSpPr>
        <p:spPr bwMode="auto">
          <a:xfrm>
            <a:off x="4356100" y="3429000"/>
            <a:ext cx="596900" cy="444500"/>
          </a:xfrm>
          <a:prstGeom prst="cube">
            <a:avLst>
              <a:gd name="adj" fmla="val 24995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sz="2000" baseline="0"/>
          </a:p>
        </p:txBody>
      </p:sp>
      <p:sp>
        <p:nvSpPr>
          <p:cNvPr id="23567" name="Text Box 1039"/>
          <p:cNvSpPr txBox="1">
            <a:spLocks noChangeArrowheads="1"/>
          </p:cNvSpPr>
          <p:nvPr/>
        </p:nvSpPr>
        <p:spPr bwMode="auto">
          <a:xfrm>
            <a:off x="1692275" y="1844675"/>
            <a:ext cx="2079625" cy="457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pt-BR" sz="1200" baseline="0">
                <a:latin typeface="Arial" charset="0"/>
              </a:rPr>
              <a:t>Estratégias, mobilização,</a:t>
            </a:r>
          </a:p>
          <a:p>
            <a:pPr algn="ctr"/>
            <a:r>
              <a:rPr lang="pt-BR" sz="1200" baseline="0">
                <a:latin typeface="Arial" charset="0"/>
              </a:rPr>
              <a:t>integração de competências</a:t>
            </a:r>
          </a:p>
        </p:txBody>
      </p:sp>
      <p:sp>
        <p:nvSpPr>
          <p:cNvPr id="23568" name="AutoShape 1040"/>
          <p:cNvSpPr>
            <a:spLocks noChangeArrowheads="1"/>
          </p:cNvSpPr>
          <p:nvPr/>
        </p:nvSpPr>
        <p:spPr bwMode="auto">
          <a:xfrm>
            <a:off x="914400" y="4724400"/>
            <a:ext cx="719138" cy="520700"/>
          </a:xfrm>
          <a:prstGeom prst="cube">
            <a:avLst>
              <a:gd name="adj" fmla="val 24995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pt-BR" sz="2000" baseline="0"/>
              <a:t>PDeI</a:t>
            </a:r>
          </a:p>
        </p:txBody>
      </p:sp>
      <p:sp>
        <p:nvSpPr>
          <p:cNvPr id="23569" name="Rectangle 1041"/>
          <p:cNvSpPr>
            <a:spLocks noChangeArrowheads="1"/>
          </p:cNvSpPr>
          <p:nvPr/>
        </p:nvSpPr>
        <p:spPr bwMode="auto">
          <a:xfrm>
            <a:off x="0" y="4495800"/>
            <a:ext cx="1889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Entidades de P&amp;D&amp;I</a:t>
            </a:r>
          </a:p>
        </p:txBody>
      </p:sp>
      <p:sp>
        <p:nvSpPr>
          <p:cNvPr id="23570" name="Rectangle 1042"/>
          <p:cNvSpPr>
            <a:spLocks noChangeArrowheads="1"/>
          </p:cNvSpPr>
          <p:nvPr/>
        </p:nvSpPr>
        <p:spPr bwMode="auto">
          <a:xfrm>
            <a:off x="8004175" y="2819400"/>
            <a:ext cx="1139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Informática</a:t>
            </a:r>
          </a:p>
        </p:txBody>
      </p:sp>
      <p:sp>
        <p:nvSpPr>
          <p:cNvPr id="23571" name="Text Box 1043"/>
          <p:cNvSpPr txBox="1">
            <a:spLocks noChangeArrowheads="1"/>
          </p:cNvSpPr>
          <p:nvPr/>
        </p:nvSpPr>
        <p:spPr bwMode="auto">
          <a:xfrm>
            <a:off x="6858000" y="762000"/>
            <a:ext cx="1371600" cy="94297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pt-BR" sz="1400" baseline="0"/>
              <a:t>Funcionalidade</a:t>
            </a:r>
          </a:p>
          <a:p>
            <a:pPr algn="ctr"/>
            <a:r>
              <a:rPr lang="pt-BR" sz="1400" baseline="0"/>
              <a:t>Desempenho</a:t>
            </a:r>
          </a:p>
          <a:p>
            <a:pPr algn="ctr"/>
            <a:r>
              <a:rPr lang="pt-BR" sz="1400" baseline="0"/>
              <a:t>Exclusividade</a:t>
            </a:r>
          </a:p>
          <a:p>
            <a:pPr algn="ctr"/>
            <a:r>
              <a:rPr lang="pt-BR" sz="1400" baseline="0"/>
              <a:t>Novo paradigma</a:t>
            </a:r>
          </a:p>
        </p:txBody>
      </p:sp>
      <p:sp>
        <p:nvSpPr>
          <p:cNvPr id="23572" name="AutoShape 1044"/>
          <p:cNvSpPr>
            <a:spLocks noChangeArrowheads="1"/>
          </p:cNvSpPr>
          <p:nvPr/>
        </p:nvSpPr>
        <p:spPr bwMode="auto">
          <a:xfrm>
            <a:off x="8077200" y="3124200"/>
            <a:ext cx="596900" cy="444500"/>
          </a:xfrm>
          <a:prstGeom prst="cube">
            <a:avLst>
              <a:gd name="adj" fmla="val 2499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sz="2000" baseline="0"/>
          </a:p>
        </p:txBody>
      </p:sp>
      <p:sp>
        <p:nvSpPr>
          <p:cNvPr id="23573" name="Rectangle 1045"/>
          <p:cNvSpPr>
            <a:spLocks noChangeArrowheads="1"/>
          </p:cNvSpPr>
          <p:nvPr/>
        </p:nvSpPr>
        <p:spPr bwMode="auto">
          <a:xfrm>
            <a:off x="250825" y="765175"/>
            <a:ext cx="1484313" cy="1552575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/>
            <a:r>
              <a:rPr lang="pt-BR" sz="1200" b="1" baseline="0">
                <a:latin typeface="Arial" charset="0"/>
              </a:rPr>
              <a:t>Governo</a:t>
            </a:r>
          </a:p>
          <a:p>
            <a:pPr defTabSz="762000"/>
            <a:r>
              <a:rPr lang="pt-BR" sz="1200" b="1" baseline="0">
                <a:latin typeface="Arial" charset="0"/>
              </a:rPr>
              <a:t>ABRACI</a:t>
            </a:r>
          </a:p>
          <a:p>
            <a:pPr defTabSz="762000"/>
            <a:r>
              <a:rPr lang="pt-BR" sz="1200" b="1" baseline="0">
                <a:latin typeface="Arial" charset="0"/>
              </a:rPr>
              <a:t>ABIMAQ</a:t>
            </a:r>
          </a:p>
          <a:p>
            <a:pPr defTabSz="762000"/>
            <a:r>
              <a:rPr lang="pt-BR" sz="1200" b="1" baseline="0">
                <a:latin typeface="Arial" charset="0"/>
              </a:rPr>
              <a:t>ABINEE</a:t>
            </a:r>
          </a:p>
          <a:p>
            <a:pPr defTabSz="762000"/>
            <a:r>
              <a:rPr lang="pt-BR" sz="1200" b="1" baseline="0">
                <a:latin typeface="Arial" charset="0"/>
              </a:rPr>
              <a:t>BRDisplay</a:t>
            </a:r>
          </a:p>
          <a:p>
            <a:pPr defTabSz="762000"/>
            <a:r>
              <a:rPr lang="pt-BR" sz="1200" b="1" baseline="0">
                <a:latin typeface="Arial" charset="0"/>
              </a:rPr>
              <a:t>PROTEC etc.</a:t>
            </a:r>
          </a:p>
          <a:p>
            <a:pPr defTabSz="762000"/>
            <a:r>
              <a:rPr lang="pt-BR" sz="1200" b="1" baseline="0">
                <a:latin typeface="Arial" charset="0"/>
              </a:rPr>
              <a:t>Agências</a:t>
            </a:r>
          </a:p>
          <a:p>
            <a:pPr defTabSz="762000"/>
            <a:r>
              <a:rPr lang="pt-BR" sz="1200" b="1" baseline="0">
                <a:latin typeface="Arial" charset="0"/>
              </a:rPr>
              <a:t>Capital de Risco</a:t>
            </a:r>
          </a:p>
        </p:txBody>
      </p:sp>
      <p:sp>
        <p:nvSpPr>
          <p:cNvPr id="23574" name="AutoShape 1046"/>
          <p:cNvSpPr>
            <a:spLocks noChangeArrowheads="1"/>
          </p:cNvSpPr>
          <p:nvPr/>
        </p:nvSpPr>
        <p:spPr bwMode="auto">
          <a:xfrm>
            <a:off x="5334000" y="2154238"/>
            <a:ext cx="596900" cy="444500"/>
          </a:xfrm>
          <a:prstGeom prst="cube">
            <a:avLst>
              <a:gd name="adj" fmla="val 2499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575" name="Rectangle 1047"/>
          <p:cNvSpPr>
            <a:spLocks noChangeArrowheads="1"/>
          </p:cNvSpPr>
          <p:nvPr/>
        </p:nvSpPr>
        <p:spPr bwMode="auto">
          <a:xfrm>
            <a:off x="6553200" y="2055813"/>
            <a:ext cx="12176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Construção </a:t>
            </a:r>
          </a:p>
          <a:p>
            <a:pPr algn="ctr" defTabSz="762000"/>
            <a:r>
              <a:rPr lang="pt-BR" sz="1400" b="1" baseline="0">
                <a:latin typeface="Arial" charset="0"/>
              </a:rPr>
              <a:t>civil</a:t>
            </a:r>
          </a:p>
        </p:txBody>
      </p:sp>
      <p:sp>
        <p:nvSpPr>
          <p:cNvPr id="23576" name="Rectangle 1048"/>
          <p:cNvSpPr>
            <a:spLocks noChangeArrowheads="1"/>
          </p:cNvSpPr>
          <p:nvPr/>
        </p:nvSpPr>
        <p:spPr bwMode="auto">
          <a:xfrm>
            <a:off x="4545013" y="5181600"/>
            <a:ext cx="1582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Vidros especiais</a:t>
            </a:r>
          </a:p>
        </p:txBody>
      </p:sp>
      <p:sp>
        <p:nvSpPr>
          <p:cNvPr id="23577" name="AutoShape 1049"/>
          <p:cNvSpPr>
            <a:spLocks noChangeArrowheads="1"/>
          </p:cNvSpPr>
          <p:nvPr/>
        </p:nvSpPr>
        <p:spPr bwMode="auto">
          <a:xfrm>
            <a:off x="6324600" y="2319338"/>
            <a:ext cx="596900" cy="444500"/>
          </a:xfrm>
          <a:prstGeom prst="cube">
            <a:avLst>
              <a:gd name="adj" fmla="val 2499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578" name="Rectangle 1050"/>
          <p:cNvSpPr>
            <a:spLocks noChangeArrowheads="1"/>
          </p:cNvSpPr>
          <p:nvPr/>
        </p:nvSpPr>
        <p:spPr bwMode="auto">
          <a:xfrm>
            <a:off x="5257800" y="1674813"/>
            <a:ext cx="1355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Aeronáutica e</a:t>
            </a:r>
          </a:p>
          <a:p>
            <a:pPr algn="ctr" defTabSz="762000"/>
            <a:r>
              <a:rPr lang="pt-BR" sz="1400" b="1" baseline="0">
                <a:latin typeface="Arial" charset="0"/>
              </a:rPr>
              <a:t>espaço</a:t>
            </a:r>
          </a:p>
        </p:txBody>
      </p:sp>
      <p:sp>
        <p:nvSpPr>
          <p:cNvPr id="23579" name="Oval 1051"/>
          <p:cNvSpPr>
            <a:spLocks noChangeArrowheads="1"/>
          </p:cNvSpPr>
          <p:nvPr/>
        </p:nvSpPr>
        <p:spPr bwMode="auto">
          <a:xfrm>
            <a:off x="1752600" y="2954338"/>
            <a:ext cx="5715000" cy="2133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580" name="AutoShape 1052"/>
          <p:cNvSpPr>
            <a:spLocks noChangeArrowheads="1"/>
          </p:cNvSpPr>
          <p:nvPr/>
        </p:nvSpPr>
        <p:spPr bwMode="auto">
          <a:xfrm>
            <a:off x="3213100" y="4648200"/>
            <a:ext cx="596900" cy="444500"/>
          </a:xfrm>
          <a:prstGeom prst="cube">
            <a:avLst>
              <a:gd name="adj" fmla="val 24995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sz="1600" baseline="0"/>
          </a:p>
        </p:txBody>
      </p:sp>
      <p:sp>
        <p:nvSpPr>
          <p:cNvPr id="23581" name="Rectangle 1053"/>
          <p:cNvSpPr>
            <a:spLocks noChangeArrowheads="1"/>
          </p:cNvSpPr>
          <p:nvPr/>
        </p:nvSpPr>
        <p:spPr bwMode="auto">
          <a:xfrm>
            <a:off x="2209800" y="4876800"/>
            <a:ext cx="1042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Polímeros</a:t>
            </a:r>
          </a:p>
        </p:txBody>
      </p:sp>
      <p:sp>
        <p:nvSpPr>
          <p:cNvPr id="23582" name="AutoShape 1054"/>
          <p:cNvSpPr>
            <a:spLocks noChangeArrowheads="1"/>
          </p:cNvSpPr>
          <p:nvPr/>
        </p:nvSpPr>
        <p:spPr bwMode="auto">
          <a:xfrm>
            <a:off x="6705600" y="4249738"/>
            <a:ext cx="596900" cy="444500"/>
          </a:xfrm>
          <a:prstGeom prst="cube">
            <a:avLst>
              <a:gd name="adj" fmla="val 24995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sz="2000" baseline="0"/>
          </a:p>
        </p:txBody>
      </p:sp>
      <p:sp>
        <p:nvSpPr>
          <p:cNvPr id="23583" name="AutoShape 1055"/>
          <p:cNvSpPr>
            <a:spLocks noChangeArrowheads="1"/>
          </p:cNvSpPr>
          <p:nvPr/>
        </p:nvSpPr>
        <p:spPr bwMode="auto">
          <a:xfrm>
            <a:off x="6032500" y="5410200"/>
            <a:ext cx="596900" cy="444500"/>
          </a:xfrm>
          <a:prstGeom prst="cube">
            <a:avLst>
              <a:gd name="adj" fmla="val 24995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sz="2000" baseline="0"/>
          </a:p>
        </p:txBody>
      </p:sp>
      <p:sp>
        <p:nvSpPr>
          <p:cNvPr id="23584" name="Rectangle 1056"/>
          <p:cNvSpPr>
            <a:spLocks noChangeArrowheads="1"/>
          </p:cNvSpPr>
          <p:nvPr/>
        </p:nvSpPr>
        <p:spPr bwMode="auto">
          <a:xfrm>
            <a:off x="5867400" y="5867400"/>
            <a:ext cx="981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Metal</a:t>
            </a:r>
          </a:p>
          <a:p>
            <a:pPr algn="ctr" defTabSz="762000"/>
            <a:r>
              <a:rPr lang="pt-BR" sz="1400" b="1" baseline="0">
                <a:latin typeface="Arial" charset="0"/>
              </a:rPr>
              <a:t>Mecânica</a:t>
            </a:r>
          </a:p>
        </p:txBody>
      </p:sp>
      <p:sp>
        <p:nvSpPr>
          <p:cNvPr id="23585" name="AutoShape 1057"/>
          <p:cNvSpPr>
            <a:spLocks noChangeArrowheads="1"/>
          </p:cNvSpPr>
          <p:nvPr/>
        </p:nvSpPr>
        <p:spPr bwMode="auto">
          <a:xfrm>
            <a:off x="5181600" y="3517900"/>
            <a:ext cx="596900" cy="444500"/>
          </a:xfrm>
          <a:prstGeom prst="cube">
            <a:avLst>
              <a:gd name="adj" fmla="val 24995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sz="2000" baseline="0"/>
          </a:p>
        </p:txBody>
      </p:sp>
      <p:sp>
        <p:nvSpPr>
          <p:cNvPr id="23586" name="Rectangle 1058"/>
          <p:cNvSpPr>
            <a:spLocks noChangeArrowheads="1"/>
          </p:cNvSpPr>
          <p:nvPr/>
        </p:nvSpPr>
        <p:spPr bwMode="auto">
          <a:xfrm>
            <a:off x="4676775" y="3978275"/>
            <a:ext cx="18764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Recondicionamento</a:t>
            </a:r>
          </a:p>
          <a:p>
            <a:pPr algn="ctr" defTabSz="762000"/>
            <a:r>
              <a:rPr lang="pt-BR" sz="1400" b="1" baseline="0">
                <a:latin typeface="Arial" charset="0"/>
              </a:rPr>
              <a:t>de displays</a:t>
            </a:r>
          </a:p>
        </p:txBody>
      </p:sp>
      <p:grpSp>
        <p:nvGrpSpPr>
          <p:cNvPr id="2" name="Group 1059"/>
          <p:cNvGrpSpPr>
            <a:grpSpLocks/>
          </p:cNvGrpSpPr>
          <p:nvPr/>
        </p:nvGrpSpPr>
        <p:grpSpPr bwMode="auto">
          <a:xfrm>
            <a:off x="3929063" y="1905000"/>
            <a:ext cx="1252537" cy="546100"/>
            <a:chOff x="2427" y="1141"/>
            <a:chExt cx="789" cy="344"/>
          </a:xfrm>
        </p:grpSpPr>
        <p:sp>
          <p:nvSpPr>
            <p:cNvPr id="23602" name="AutoShape 1060"/>
            <p:cNvSpPr>
              <a:spLocks noChangeArrowheads="1"/>
            </p:cNvSpPr>
            <p:nvPr/>
          </p:nvSpPr>
          <p:spPr bwMode="auto">
            <a:xfrm>
              <a:off x="2427" y="1141"/>
              <a:ext cx="789" cy="344"/>
            </a:xfrm>
            <a:prstGeom prst="cube">
              <a:avLst>
                <a:gd name="adj" fmla="val 25000"/>
              </a:avLst>
            </a:prstGeom>
            <a:solidFill>
              <a:srgbClr val="FF9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603" name="Rectangle 1061"/>
            <p:cNvSpPr>
              <a:spLocks noChangeArrowheads="1"/>
            </p:cNvSpPr>
            <p:nvPr/>
          </p:nvSpPr>
          <p:spPr bwMode="auto">
            <a:xfrm>
              <a:off x="2544" y="1237"/>
              <a:ext cx="49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defTabSz="762000"/>
              <a:r>
                <a:rPr lang="pt-BR" sz="1400" b="1" baseline="0">
                  <a:latin typeface="Arial" charset="0"/>
                </a:rPr>
                <a:t>Gestão</a:t>
              </a:r>
            </a:p>
          </p:txBody>
        </p:sp>
      </p:grpSp>
      <p:sp>
        <p:nvSpPr>
          <p:cNvPr id="23588" name="AutoShape 1062"/>
          <p:cNvSpPr>
            <a:spLocks noChangeArrowheads="1"/>
          </p:cNvSpPr>
          <p:nvPr/>
        </p:nvSpPr>
        <p:spPr bwMode="auto">
          <a:xfrm>
            <a:off x="3581400" y="3657600"/>
            <a:ext cx="596900" cy="444500"/>
          </a:xfrm>
          <a:prstGeom prst="cube">
            <a:avLst>
              <a:gd name="adj" fmla="val 24995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sz="2000" baseline="0"/>
          </a:p>
        </p:txBody>
      </p:sp>
      <p:sp>
        <p:nvSpPr>
          <p:cNvPr id="23589" name="Rectangle 1063"/>
          <p:cNvSpPr>
            <a:spLocks noChangeArrowheads="1"/>
          </p:cNvSpPr>
          <p:nvPr/>
        </p:nvSpPr>
        <p:spPr bwMode="auto">
          <a:xfrm>
            <a:off x="3124200" y="4114800"/>
            <a:ext cx="13716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Fabricantes de assemelhados</a:t>
            </a:r>
          </a:p>
        </p:txBody>
      </p:sp>
      <p:sp>
        <p:nvSpPr>
          <p:cNvPr id="23590" name="AutoShape 1064"/>
          <p:cNvSpPr>
            <a:spLocks noChangeArrowheads="1"/>
          </p:cNvSpPr>
          <p:nvPr/>
        </p:nvSpPr>
        <p:spPr bwMode="auto">
          <a:xfrm>
            <a:off x="2514600" y="2984500"/>
            <a:ext cx="596900" cy="444500"/>
          </a:xfrm>
          <a:prstGeom prst="cube">
            <a:avLst>
              <a:gd name="adj" fmla="val 24995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sz="2000" baseline="0"/>
          </a:p>
        </p:txBody>
      </p:sp>
      <p:sp>
        <p:nvSpPr>
          <p:cNvPr id="23591" name="Rectangle 1065"/>
          <p:cNvSpPr>
            <a:spLocks noChangeArrowheads="1"/>
          </p:cNvSpPr>
          <p:nvPr/>
        </p:nvSpPr>
        <p:spPr bwMode="auto">
          <a:xfrm>
            <a:off x="2166938" y="3429000"/>
            <a:ext cx="11096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Iluminação</a:t>
            </a:r>
          </a:p>
        </p:txBody>
      </p:sp>
      <p:sp>
        <p:nvSpPr>
          <p:cNvPr id="23592" name="AutoShape 1066"/>
          <p:cNvSpPr>
            <a:spLocks noChangeArrowheads="1"/>
          </p:cNvSpPr>
          <p:nvPr/>
        </p:nvSpPr>
        <p:spPr bwMode="auto">
          <a:xfrm>
            <a:off x="8324850" y="3886200"/>
            <a:ext cx="666750" cy="457200"/>
          </a:xfrm>
          <a:prstGeom prst="cube">
            <a:avLst>
              <a:gd name="adj" fmla="val 2499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593" name="Rectangle 1067"/>
          <p:cNvSpPr>
            <a:spLocks noChangeArrowheads="1"/>
          </p:cNvSpPr>
          <p:nvPr/>
        </p:nvSpPr>
        <p:spPr bwMode="auto">
          <a:xfrm>
            <a:off x="7994650" y="3581400"/>
            <a:ext cx="114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Automação</a:t>
            </a:r>
          </a:p>
        </p:txBody>
      </p:sp>
      <p:sp>
        <p:nvSpPr>
          <p:cNvPr id="23594" name="AutoShape 1068"/>
          <p:cNvSpPr>
            <a:spLocks noChangeArrowheads="1"/>
          </p:cNvSpPr>
          <p:nvPr/>
        </p:nvSpPr>
        <p:spPr bwMode="auto">
          <a:xfrm>
            <a:off x="3975100" y="5562600"/>
            <a:ext cx="596900" cy="444500"/>
          </a:xfrm>
          <a:prstGeom prst="cube">
            <a:avLst>
              <a:gd name="adj" fmla="val 24995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sz="2000" baseline="0"/>
          </a:p>
        </p:txBody>
      </p:sp>
      <p:sp>
        <p:nvSpPr>
          <p:cNvPr id="23595" name="AutoShape 1069"/>
          <p:cNvSpPr>
            <a:spLocks noChangeArrowheads="1"/>
          </p:cNvSpPr>
          <p:nvPr/>
        </p:nvSpPr>
        <p:spPr bwMode="auto">
          <a:xfrm>
            <a:off x="8229600" y="4724400"/>
            <a:ext cx="666750" cy="457200"/>
          </a:xfrm>
          <a:prstGeom prst="cube">
            <a:avLst>
              <a:gd name="adj" fmla="val 2499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596" name="AutoShape 1070"/>
          <p:cNvSpPr>
            <a:spLocks noChangeArrowheads="1"/>
          </p:cNvSpPr>
          <p:nvPr/>
        </p:nvSpPr>
        <p:spPr bwMode="auto">
          <a:xfrm>
            <a:off x="7791450" y="5486400"/>
            <a:ext cx="666750" cy="457200"/>
          </a:xfrm>
          <a:prstGeom prst="cube">
            <a:avLst>
              <a:gd name="adj" fmla="val 2499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597" name="Rectangle 1071"/>
          <p:cNvSpPr>
            <a:spLocks noChangeArrowheads="1"/>
          </p:cNvSpPr>
          <p:nvPr/>
        </p:nvSpPr>
        <p:spPr bwMode="auto">
          <a:xfrm>
            <a:off x="7670800" y="4419600"/>
            <a:ext cx="154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Automobilística</a:t>
            </a:r>
          </a:p>
        </p:txBody>
      </p:sp>
      <p:sp>
        <p:nvSpPr>
          <p:cNvPr id="23598" name="AutoShape 1072"/>
          <p:cNvSpPr>
            <a:spLocks noChangeArrowheads="1"/>
          </p:cNvSpPr>
          <p:nvPr/>
        </p:nvSpPr>
        <p:spPr bwMode="auto">
          <a:xfrm>
            <a:off x="4876800" y="4737100"/>
            <a:ext cx="596900" cy="444500"/>
          </a:xfrm>
          <a:prstGeom prst="cube">
            <a:avLst>
              <a:gd name="adj" fmla="val 24995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sz="2000" baseline="0"/>
          </a:p>
        </p:txBody>
      </p:sp>
      <p:sp>
        <p:nvSpPr>
          <p:cNvPr id="23599" name="Rectangle 1073"/>
          <p:cNvSpPr>
            <a:spLocks noChangeArrowheads="1"/>
          </p:cNvSpPr>
          <p:nvPr/>
        </p:nvSpPr>
        <p:spPr bwMode="auto">
          <a:xfrm>
            <a:off x="7620000" y="5181600"/>
            <a:ext cx="154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Entretenimento</a:t>
            </a:r>
          </a:p>
        </p:txBody>
      </p:sp>
      <p:sp>
        <p:nvSpPr>
          <p:cNvPr id="23600" name="AutoShape 1074"/>
          <p:cNvSpPr>
            <a:spLocks noChangeArrowheads="1"/>
          </p:cNvSpPr>
          <p:nvPr/>
        </p:nvSpPr>
        <p:spPr bwMode="auto">
          <a:xfrm>
            <a:off x="6934200" y="5791200"/>
            <a:ext cx="666750" cy="457200"/>
          </a:xfrm>
          <a:prstGeom prst="cube">
            <a:avLst>
              <a:gd name="adj" fmla="val 2499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601" name="Rectangle 1075"/>
          <p:cNvSpPr>
            <a:spLocks noChangeArrowheads="1"/>
          </p:cNvSpPr>
          <p:nvPr/>
        </p:nvSpPr>
        <p:spPr bwMode="auto">
          <a:xfrm>
            <a:off x="7010400" y="6340475"/>
            <a:ext cx="1549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762000"/>
            <a:r>
              <a:rPr lang="pt-BR" sz="1400" b="1" baseline="0">
                <a:latin typeface="Arial" charset="0"/>
              </a:rPr>
              <a:t>Informação Pública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chemeClr val="tx1"/>
                </a:solidFill>
              </a:rPr>
              <a:t>Rede BrDisplay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pt-BR" smtClean="0"/>
          </a:p>
          <a:p>
            <a:r>
              <a:rPr lang="pt-BR" smtClean="0"/>
              <a:t>Integração de esforços para a inserção competitiva do País no mercado de displays</a:t>
            </a:r>
          </a:p>
          <a:p>
            <a:endParaRPr lang="pt-BR" smtClean="0"/>
          </a:p>
          <a:p>
            <a:r>
              <a:rPr lang="pt-BR" smtClean="0"/>
              <a:t>Missão</a:t>
            </a:r>
          </a:p>
          <a:p>
            <a:pPr lvl="1"/>
            <a:r>
              <a:rPr lang="pt-BR" smtClean="0"/>
              <a:t>Contribuir para uma compreensão profunda e atual da indústria de displays e na identificação de necessidades e oportunidades </a:t>
            </a:r>
          </a:p>
          <a:p>
            <a:pPr lvl="1"/>
            <a:r>
              <a:rPr lang="pt-BR" smtClean="0"/>
              <a:t>Propor ações e mecanismos para a crescente participação brasileira no mercado de displays nacional e internacional</a:t>
            </a:r>
          </a:p>
          <a:p>
            <a:endParaRPr lang="pt-BR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Rede BrDisplay – principais resultados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t-BR" sz="2000" dirty="0" smtClean="0"/>
              <a:t>2004 - Primeiro </a:t>
            </a:r>
            <a:r>
              <a:rPr lang="pt-BR" sz="2000" dirty="0" err="1" smtClean="0"/>
              <a:t>Road-map</a:t>
            </a:r>
            <a:r>
              <a:rPr lang="pt-BR" sz="2000" dirty="0" smtClean="0"/>
              <a:t> brasileiro de displays </a:t>
            </a:r>
          </a:p>
          <a:p>
            <a:pPr>
              <a:lnSpc>
                <a:spcPct val="90000"/>
              </a:lnSpc>
            </a:pPr>
            <a:r>
              <a:rPr lang="pt-BR" sz="2000" dirty="0" smtClean="0"/>
              <a:t>2004 -Diretrizes para um  planejamento estratégico em displays</a:t>
            </a:r>
          </a:p>
          <a:p>
            <a:pPr>
              <a:lnSpc>
                <a:spcPct val="90000"/>
              </a:lnSpc>
            </a:pPr>
            <a:r>
              <a:rPr lang="pt-BR" sz="2000" dirty="0" err="1" smtClean="0"/>
              <a:t>Spin-offs</a:t>
            </a:r>
            <a:r>
              <a:rPr lang="pt-BR" sz="2000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pt-BR" sz="1800" dirty="0" err="1" smtClean="0"/>
              <a:t>BrDisplays</a:t>
            </a:r>
            <a:r>
              <a:rPr lang="pt-BR" sz="1800" dirty="0" smtClean="0"/>
              <a:t> </a:t>
            </a:r>
            <a:r>
              <a:rPr lang="pt-BR" sz="1800" dirty="0" err="1" smtClean="0"/>
              <a:t>Ltda</a:t>
            </a:r>
            <a:r>
              <a:rPr lang="pt-BR" sz="1800" dirty="0" smtClean="0"/>
              <a:t> – montagem e recondicionamento de </a:t>
            </a:r>
            <a:r>
              <a:rPr lang="pt-BR" sz="1800" dirty="0" err="1" smtClean="0"/>
              <a:t>AMLCDs</a:t>
            </a:r>
            <a:r>
              <a:rPr lang="pt-BR" sz="1800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pt-BR" sz="1800" dirty="0" smtClean="0"/>
              <a:t> </a:t>
            </a:r>
            <a:r>
              <a:rPr lang="pt-BR" sz="1800" dirty="0" err="1" smtClean="0"/>
              <a:t>DisplayTec</a:t>
            </a:r>
            <a:r>
              <a:rPr lang="pt-BR" sz="1800" dirty="0" smtClean="0"/>
              <a:t> - fabricação de </a:t>
            </a:r>
            <a:r>
              <a:rPr lang="pt-BR" sz="1800" dirty="0" err="1" smtClean="0"/>
              <a:t>LCDs</a:t>
            </a:r>
            <a:r>
              <a:rPr lang="pt-BR" sz="1800" dirty="0" smtClean="0"/>
              <a:t> –TN</a:t>
            </a:r>
          </a:p>
          <a:p>
            <a:pPr lvl="1">
              <a:lnSpc>
                <a:spcPct val="90000"/>
              </a:lnSpc>
            </a:pPr>
            <a:r>
              <a:rPr lang="pt-BR" sz="1800" dirty="0" smtClean="0"/>
              <a:t> Multividros – vidros e janelas especiais</a:t>
            </a:r>
          </a:p>
          <a:p>
            <a:pPr lvl="1">
              <a:lnSpc>
                <a:spcPct val="90000"/>
              </a:lnSpc>
            </a:pPr>
            <a:r>
              <a:rPr lang="pt-BR" sz="1800" dirty="0" smtClean="0"/>
              <a:t> </a:t>
            </a:r>
            <a:r>
              <a:rPr lang="pt-BR" sz="1800" dirty="0" err="1" smtClean="0"/>
              <a:t>Numina</a:t>
            </a:r>
            <a:r>
              <a:rPr lang="pt-BR" sz="1800" dirty="0" smtClean="0"/>
              <a:t> nanotecnologia</a:t>
            </a:r>
          </a:p>
          <a:p>
            <a:pPr lvl="1">
              <a:lnSpc>
                <a:spcPct val="90000"/>
              </a:lnSpc>
            </a:pPr>
            <a:r>
              <a:rPr lang="pt-BR" sz="1800" dirty="0" smtClean="0"/>
              <a:t> LC Eletrônica</a:t>
            </a:r>
          </a:p>
          <a:p>
            <a:pPr>
              <a:lnSpc>
                <a:spcPct val="90000"/>
              </a:lnSpc>
            </a:pPr>
            <a:r>
              <a:rPr lang="pt-BR" sz="2000" dirty="0" smtClean="0"/>
              <a:t>Apoio a outras empresas</a:t>
            </a:r>
          </a:p>
          <a:p>
            <a:pPr lvl="1">
              <a:lnSpc>
                <a:spcPct val="90000"/>
              </a:lnSpc>
            </a:pPr>
            <a:r>
              <a:rPr lang="pt-BR" sz="1800" dirty="0" err="1" smtClean="0"/>
              <a:t>Optanica</a:t>
            </a:r>
            <a:endParaRPr lang="pt-BR" sz="1800" dirty="0" smtClean="0"/>
          </a:p>
          <a:p>
            <a:pPr lvl="1">
              <a:lnSpc>
                <a:spcPct val="90000"/>
              </a:lnSpc>
            </a:pPr>
            <a:r>
              <a:rPr lang="pt-BR" sz="1800" dirty="0" smtClean="0"/>
              <a:t>Rei Midas</a:t>
            </a:r>
          </a:p>
          <a:p>
            <a:pPr lvl="1">
              <a:lnSpc>
                <a:spcPct val="90000"/>
              </a:lnSpc>
            </a:pPr>
            <a:r>
              <a:rPr lang="pt-BR" sz="1800" dirty="0" err="1" smtClean="0"/>
              <a:t>Fiberworks</a:t>
            </a:r>
            <a:endParaRPr lang="pt-BR" sz="1800" dirty="0" smtClean="0"/>
          </a:p>
          <a:p>
            <a:pPr lvl="1">
              <a:lnSpc>
                <a:spcPct val="90000"/>
              </a:lnSpc>
            </a:pPr>
            <a:r>
              <a:rPr lang="pt-BR" sz="1800" dirty="0" smtClean="0"/>
              <a:t>Negociação para criação de novas empresas</a:t>
            </a:r>
          </a:p>
          <a:p>
            <a:pPr>
              <a:lnSpc>
                <a:spcPct val="90000"/>
              </a:lnSpc>
            </a:pPr>
            <a:r>
              <a:rPr lang="pt-BR" sz="2000" dirty="0" smtClean="0"/>
              <a:t>Motivação de </a:t>
            </a:r>
            <a:r>
              <a:rPr lang="pt-BR" sz="2000" dirty="0" err="1" smtClean="0"/>
              <a:t>P&amp;D</a:t>
            </a:r>
            <a:r>
              <a:rPr lang="pt-BR" sz="2000" dirty="0" smtClean="0"/>
              <a:t> em universidades e centros de pesquisa e sua aproximação com empresas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Rede BrDisplay - Projetos de P&amp;D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7772400" cy="504031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pt-BR" sz="1600" smtClean="0"/>
          </a:p>
          <a:p>
            <a:pPr lvl="1">
              <a:lnSpc>
                <a:spcPct val="80000"/>
              </a:lnSpc>
            </a:pPr>
            <a:r>
              <a:rPr lang="pt-BR" sz="1400" smtClean="0"/>
              <a:t>“Arranjo produtivo de displays” – MCT/FINEP/SEBRAE/Ação Transversal – Cooperação ICTs-MPS Edital no 10/2005 – Projeto 3219/05 - Parceria  - CenPRA, FacTI, BrDisplays Ltda., H&amp;M Consultoria, Numina nanotecnologia, Multrividros, Optanica, LC – Eletrônica - 2006/2007 </a:t>
            </a:r>
          </a:p>
          <a:p>
            <a:pPr lvl="1">
              <a:lnSpc>
                <a:spcPct val="80000"/>
              </a:lnSpc>
            </a:pPr>
            <a:r>
              <a:rPr lang="pt-BR" sz="1400" smtClean="0"/>
              <a:t>“Arranjo produtivo de displays” – RHAE Inovação – MCT/CNPq/ 04/2005 Projeto no. 556532/2005-8  – Parceria  - CenPRA, FacTI, BrDisplays Ltda., H&amp;M Consultoria, Numina nanotecnologia, Multrividros, Optanica, LC Eletrônica -2006 – 2007 </a:t>
            </a:r>
          </a:p>
          <a:p>
            <a:pPr lvl="1">
              <a:lnSpc>
                <a:spcPct val="80000"/>
              </a:lnSpc>
            </a:pPr>
            <a:r>
              <a:rPr lang="pt-BR" sz="1400" smtClean="0"/>
              <a:t>"Estudo da Viabilidade Técnica de Displays de Grande Área para aplicação outdoor" - Processo 04/09194-3 - Programa de Inovação Tecnológica em Pequenas Empresas (FAPESP/PIPE) - parceria CenPRA/BRDisplays Ltda.- 2005/2006</a:t>
            </a:r>
          </a:p>
          <a:p>
            <a:pPr lvl="1">
              <a:lnSpc>
                <a:spcPct val="80000"/>
              </a:lnSpc>
            </a:pPr>
            <a:r>
              <a:rPr lang="pt-BR" sz="1400" smtClean="0"/>
              <a:t>“Materiais avançados para displays delgados de informação” – FVA/CNPq 01/2003 – 1a. Fase – Rede BrDisplay - 2004 </a:t>
            </a:r>
          </a:p>
          <a:p>
            <a:pPr lvl="1">
              <a:lnSpc>
                <a:spcPct val="80000"/>
              </a:lnSpc>
            </a:pPr>
            <a:r>
              <a:rPr lang="pt-BR" sz="1400" smtClean="0"/>
              <a:t>Projeto de Cooperação Bilateral Portugal/Brasil – CNPq – 2002/2006</a:t>
            </a:r>
          </a:p>
          <a:p>
            <a:pPr lvl="1">
              <a:lnSpc>
                <a:spcPct val="80000"/>
              </a:lnSpc>
            </a:pPr>
            <a:r>
              <a:rPr lang="pt-BR" sz="1400" smtClean="0"/>
              <a:t>“Displays de emissão de campo” – parceria CenPRA/HP – 2003/2005</a:t>
            </a:r>
          </a:p>
          <a:p>
            <a:pPr lvl="1">
              <a:lnSpc>
                <a:spcPct val="80000"/>
              </a:lnSpc>
            </a:pPr>
            <a:r>
              <a:rPr lang="pt-BR" sz="1400" smtClean="0"/>
              <a:t>“Estudo de cristais líquidos em geometrias confinadas” – Fundação de Amparo a Pesquisa do Estado do Paraná – parceria Universidade Estadual de Maringá/CenPRA</a:t>
            </a:r>
          </a:p>
          <a:p>
            <a:pPr lvl="1">
              <a:lnSpc>
                <a:spcPct val="80000"/>
              </a:lnSpc>
            </a:pPr>
            <a:r>
              <a:rPr lang="pt-BR" sz="1400" smtClean="0"/>
              <a:t>“Projeto Rede Iberoamericana de Mostradores de Informação” – Programa CYTED e CNPq/Brasil – 2001/2004 - US $ 150.000,00 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pt-BR" sz="1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/>
              <a:t>Rede </a:t>
            </a:r>
            <a:r>
              <a:rPr lang="pt-BR" sz="4000" dirty="0" err="1" smtClean="0"/>
              <a:t>BrDisplay</a:t>
            </a:r>
            <a:r>
              <a:rPr lang="pt-BR" sz="4000" dirty="0" smtClean="0"/>
              <a:t> - Projetos de </a:t>
            </a:r>
            <a:r>
              <a:rPr lang="pt-BR" sz="4000" dirty="0" err="1" smtClean="0"/>
              <a:t>P&amp;D</a:t>
            </a:r>
            <a:r>
              <a:rPr lang="pt-BR" sz="4000" dirty="0" smtClean="0"/>
              <a:t>- </a:t>
            </a:r>
            <a:r>
              <a:rPr lang="pt-BR" sz="1600" dirty="0" smtClean="0"/>
              <a:t>cont.</a:t>
            </a:r>
            <a:endParaRPr lang="pt-BR" sz="1600" dirty="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412776"/>
            <a:ext cx="7772400" cy="5184775"/>
          </a:xfrm>
        </p:spPr>
        <p:txBody>
          <a:bodyPr>
            <a:noAutofit/>
          </a:bodyPr>
          <a:lstStyle/>
          <a:p>
            <a:pPr lvl="1">
              <a:lnSpc>
                <a:spcPct val="90000"/>
              </a:lnSpc>
            </a:pPr>
            <a:r>
              <a:rPr lang="pt-BR" sz="1700" dirty="0" smtClean="0"/>
              <a:t>“Emissores de elétrons em membranas” – FAPESP/Jovem Pesquisador - Processo 02/0250 – FAPESP – 2004/2008</a:t>
            </a:r>
          </a:p>
          <a:p>
            <a:pPr lvl="1">
              <a:lnSpc>
                <a:spcPct val="90000"/>
              </a:lnSpc>
            </a:pPr>
            <a:r>
              <a:rPr lang="pt-BR" sz="1700" dirty="0" smtClean="0"/>
              <a:t>“</a:t>
            </a:r>
            <a:r>
              <a:rPr lang="pt-BR" sz="1700" dirty="0" err="1" smtClean="0"/>
              <a:t>Cross-connect</a:t>
            </a:r>
            <a:r>
              <a:rPr lang="pt-BR" sz="1700" dirty="0" smtClean="0"/>
              <a:t> óptico com matrizes de comutação baseadas em cristal líquido – FAPESP/PIPE – 2004/2005 – parceria </a:t>
            </a:r>
            <a:r>
              <a:rPr lang="pt-BR" sz="1700" dirty="0" err="1" smtClean="0"/>
              <a:t>FiberWork</a:t>
            </a:r>
            <a:r>
              <a:rPr lang="pt-BR" sz="1700" dirty="0" smtClean="0"/>
              <a:t>/</a:t>
            </a:r>
            <a:r>
              <a:rPr lang="pt-BR" sz="1700" dirty="0" err="1" smtClean="0"/>
              <a:t>CenPRA</a:t>
            </a:r>
            <a:endParaRPr lang="pt-BR" sz="1700" dirty="0" smtClean="0"/>
          </a:p>
          <a:p>
            <a:pPr lvl="1">
              <a:lnSpc>
                <a:spcPct val="90000"/>
              </a:lnSpc>
            </a:pPr>
            <a:r>
              <a:rPr lang="pt-BR" sz="1700" dirty="0" smtClean="0"/>
              <a:t>“</a:t>
            </a:r>
            <a:r>
              <a:rPr lang="pt-BR" sz="1700" dirty="0" err="1" smtClean="0"/>
              <a:t>Cross-connect</a:t>
            </a:r>
            <a:r>
              <a:rPr lang="pt-BR" sz="1700" dirty="0" smtClean="0"/>
              <a:t> óptico com matrizes de comutação em cristal líquido” – RHAE Inovação – 2005/2006 – parceria </a:t>
            </a:r>
            <a:r>
              <a:rPr lang="pt-BR" sz="1700" dirty="0" err="1" smtClean="0"/>
              <a:t>FiberWork</a:t>
            </a:r>
            <a:r>
              <a:rPr lang="pt-BR" sz="1700" dirty="0" smtClean="0"/>
              <a:t>/</a:t>
            </a:r>
            <a:r>
              <a:rPr lang="pt-BR" sz="1700" dirty="0" err="1" smtClean="0"/>
              <a:t>CenPRA</a:t>
            </a:r>
            <a:endParaRPr lang="pt-BR" sz="1700" dirty="0" smtClean="0"/>
          </a:p>
          <a:p>
            <a:pPr lvl="1">
              <a:lnSpc>
                <a:spcPct val="90000"/>
              </a:lnSpc>
            </a:pPr>
            <a:r>
              <a:rPr lang="pt-BR" sz="1700" dirty="0" smtClean="0"/>
              <a:t>“Desenho, síntese e caracterização estrutural de materiais avançados funcionais foto e eletroativos para aplicações eletro-ópticas” – Edital </a:t>
            </a:r>
            <a:r>
              <a:rPr lang="pt-BR" sz="1700" dirty="0" err="1" smtClean="0"/>
              <a:t>CT-Energia</a:t>
            </a:r>
            <a:r>
              <a:rPr lang="pt-BR" sz="1700" dirty="0" smtClean="0"/>
              <a:t>/CNPq 18/2004 – parceria Universidade Federal de Santa Catarina e </a:t>
            </a:r>
            <a:r>
              <a:rPr lang="pt-BR" sz="1700" dirty="0" err="1" smtClean="0"/>
              <a:t>CenPRA</a:t>
            </a:r>
            <a:endParaRPr lang="pt-BR" sz="1700" dirty="0" smtClean="0"/>
          </a:p>
          <a:p>
            <a:pPr lvl="1">
              <a:lnSpc>
                <a:spcPct val="90000"/>
              </a:lnSpc>
            </a:pPr>
            <a:r>
              <a:rPr lang="pt-BR" sz="1700" dirty="0" smtClean="0"/>
              <a:t>“Materiais condutores e transparentes para displays” – Projeto de cooperação bilateral Cuba/Brasil – CNPq 020/2004 – </a:t>
            </a:r>
            <a:r>
              <a:rPr lang="pt-BR" sz="1700" dirty="0" err="1" smtClean="0"/>
              <a:t>CenPRA</a:t>
            </a:r>
            <a:r>
              <a:rPr lang="pt-BR" sz="1700" dirty="0" smtClean="0"/>
              <a:t>/Universidade de La Havana/Instituto de </a:t>
            </a:r>
            <a:r>
              <a:rPr lang="pt-BR" sz="1700" dirty="0" err="1" smtClean="0"/>
              <a:t>Materiales</a:t>
            </a:r>
            <a:r>
              <a:rPr lang="pt-BR" sz="1700" dirty="0" smtClean="0"/>
              <a:t> y </a:t>
            </a:r>
            <a:r>
              <a:rPr lang="pt-BR" sz="1700" dirty="0" err="1" smtClean="0"/>
              <a:t>Reactivos</a:t>
            </a:r>
            <a:r>
              <a:rPr lang="pt-BR" sz="1700" dirty="0" smtClean="0"/>
              <a:t>/</a:t>
            </a:r>
            <a:r>
              <a:rPr lang="es-ES" sz="1700" dirty="0" smtClean="0"/>
              <a:t>Centro de Investigaciones en Microelectrónica(CIME)/Facultad de Ingeniería Eléctrica del ISPJAE – 2006/2007</a:t>
            </a:r>
            <a:endParaRPr lang="pt-BR" sz="1700" dirty="0" smtClean="0"/>
          </a:p>
          <a:p>
            <a:pPr lvl="1">
              <a:lnSpc>
                <a:spcPct val="90000"/>
              </a:lnSpc>
            </a:pPr>
            <a:r>
              <a:rPr lang="pt-BR" sz="1700" dirty="0" smtClean="0"/>
              <a:t>“Cristais líquidos – Síntese, propriedades e aplicações em mostradores de informação” – Edital CNPq 19/2004 –Universal – parceria UNIVALI, FURB, UNISUL e </a:t>
            </a:r>
            <a:r>
              <a:rPr lang="pt-BR" sz="1700" dirty="0" err="1" smtClean="0"/>
              <a:t>CenPRA</a:t>
            </a:r>
            <a:endParaRPr lang="pt-BR" sz="1700" dirty="0" smtClean="0"/>
          </a:p>
          <a:p>
            <a:pPr lvl="1">
              <a:lnSpc>
                <a:spcPct val="90000"/>
              </a:lnSpc>
            </a:pPr>
            <a:r>
              <a:rPr lang="pt-BR" sz="1700" dirty="0" smtClean="0"/>
              <a:t>“Relaxação dielétrica em cristais líquidos dispersos em polímeros” – FAPESP/Auxílio a Pesquisa – Processo 2005/03158-8 – UNORP/USP-EE-S.Carlos/</a:t>
            </a:r>
            <a:r>
              <a:rPr lang="pt-BR" sz="1700" dirty="0" err="1" smtClean="0"/>
              <a:t>CenPRA</a:t>
            </a:r>
            <a:r>
              <a:rPr lang="pt-BR" sz="1700" dirty="0" smtClean="0"/>
              <a:t> - 2006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smtClean="0"/>
              <a:t>Latin American Chapter</a:t>
            </a:r>
            <a:br>
              <a:rPr lang="pt-BR" sz="2400" smtClean="0"/>
            </a:br>
            <a:r>
              <a:rPr lang="pt-BR" sz="2400" smtClean="0"/>
              <a:t>Society for Information Display - SID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pt-BR" sz="2400" dirty="0" smtClean="0"/>
              <a:t>SID - a mais importante sociedade internacional de displays </a:t>
            </a:r>
          </a:p>
          <a:p>
            <a:pPr lvl="1"/>
            <a:r>
              <a:rPr lang="pt-BR" sz="2000" dirty="0" smtClean="0"/>
              <a:t>&gt;6000 profissionais de empresas e instituições em displays e em áreas relacionadas</a:t>
            </a:r>
          </a:p>
          <a:p>
            <a:pPr lvl="1"/>
            <a:r>
              <a:rPr lang="pt-BR" sz="2000" dirty="0" smtClean="0"/>
              <a:t>publicações "</a:t>
            </a:r>
            <a:r>
              <a:rPr lang="pt-BR" sz="2000" dirty="0" err="1" smtClean="0"/>
              <a:t>Information</a:t>
            </a:r>
            <a:r>
              <a:rPr lang="pt-BR" sz="2000" dirty="0" smtClean="0"/>
              <a:t> Display" e “</a:t>
            </a:r>
            <a:r>
              <a:rPr lang="pt-BR" sz="2000" dirty="0" err="1" smtClean="0"/>
              <a:t>Journal</a:t>
            </a:r>
            <a:r>
              <a:rPr lang="pt-BR" sz="2000" dirty="0" smtClean="0"/>
              <a:t> </a:t>
            </a:r>
            <a:r>
              <a:rPr lang="pt-BR" sz="2000" dirty="0" err="1" smtClean="0"/>
              <a:t>of</a:t>
            </a:r>
            <a:r>
              <a:rPr lang="pt-BR" sz="2000" dirty="0" smtClean="0"/>
              <a:t> </a:t>
            </a:r>
            <a:r>
              <a:rPr lang="pt-BR" sz="2000" dirty="0" err="1" smtClean="0"/>
              <a:t>the</a:t>
            </a:r>
            <a:r>
              <a:rPr lang="pt-BR" sz="2000" dirty="0" smtClean="0"/>
              <a:t> SID”</a:t>
            </a:r>
          </a:p>
          <a:p>
            <a:pPr lvl="1"/>
            <a:r>
              <a:rPr lang="pt-BR" sz="2000" dirty="0" smtClean="0"/>
              <a:t>Diretório de Membros - mais importante fonte de informações sobre profissionais, empresas e instituições atuando em displays</a:t>
            </a:r>
          </a:p>
          <a:p>
            <a:pPr lvl="1"/>
            <a:r>
              <a:rPr lang="pt-BR" sz="2000" dirty="0" smtClean="0"/>
              <a:t>grande penetração na Ásia, América do Norte e Europa</a:t>
            </a:r>
          </a:p>
          <a:p>
            <a:pPr lvl="1"/>
            <a:r>
              <a:rPr lang="pt-BR" sz="2000" dirty="0" smtClean="0"/>
              <a:t>página web da SID (</a:t>
            </a:r>
            <a:r>
              <a:rPr lang="pt-BR" sz="2000" dirty="0" smtClean="0">
                <a:hlinkClick r:id="rId2"/>
              </a:rPr>
              <a:t>www.sid.org</a:t>
            </a:r>
            <a:r>
              <a:rPr lang="pt-BR" sz="2000" dirty="0" smtClean="0"/>
              <a:t>)</a:t>
            </a:r>
          </a:p>
          <a:p>
            <a:r>
              <a:rPr lang="pt-BR" sz="2400" dirty="0" err="1" smtClean="0"/>
              <a:t>Latin</a:t>
            </a:r>
            <a:r>
              <a:rPr lang="pt-BR" sz="2400" dirty="0" smtClean="0"/>
              <a:t> </a:t>
            </a:r>
            <a:r>
              <a:rPr lang="pt-BR" sz="2400" dirty="0" err="1" smtClean="0"/>
              <a:t>American</a:t>
            </a:r>
            <a:r>
              <a:rPr lang="pt-BR" sz="2400" dirty="0" smtClean="0"/>
              <a:t> </a:t>
            </a:r>
            <a:r>
              <a:rPr lang="pt-BR" sz="2400" dirty="0" err="1" smtClean="0"/>
              <a:t>Chapter</a:t>
            </a:r>
            <a:endParaRPr lang="pt-BR" sz="2400" dirty="0" smtClean="0"/>
          </a:p>
          <a:p>
            <a:pPr lvl="1"/>
            <a:r>
              <a:rPr lang="pt-BR" sz="2000" dirty="0" smtClean="0"/>
              <a:t>Inaugurado a convite da SID em 2005</a:t>
            </a:r>
          </a:p>
          <a:p>
            <a:pPr lvl="1"/>
            <a:r>
              <a:rPr lang="pt-BR" sz="2000" dirty="0" smtClean="0"/>
              <a:t>&gt;40 membros, 6 países</a:t>
            </a:r>
          </a:p>
          <a:p>
            <a:pPr lvl="1"/>
            <a:r>
              <a:rPr lang="pt-BR" sz="2000" dirty="0" smtClean="0"/>
              <a:t>Anuidade US$ 25,00 </a:t>
            </a:r>
          </a:p>
          <a:p>
            <a:pPr>
              <a:buFontTx/>
              <a:buNone/>
            </a:pPr>
            <a:r>
              <a:rPr lang="pt-BR" sz="2400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Conclusões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pt-BR" sz="2800" smtClean="0"/>
              <a:t>Há </a:t>
            </a:r>
            <a:r>
              <a:rPr lang="pt-BR" sz="2800" dirty="0" smtClean="0"/>
              <a:t>oportunidades para o Brasil em displays</a:t>
            </a:r>
          </a:p>
          <a:p>
            <a:r>
              <a:rPr lang="pt-BR" sz="2800" dirty="0" smtClean="0"/>
              <a:t>Há condições favoráveis para a participação brasileira (capacitação, infraestrutura, apoio governamental)</a:t>
            </a:r>
          </a:p>
          <a:p>
            <a:r>
              <a:rPr lang="pt-BR" sz="2800" dirty="0" smtClean="0"/>
              <a:t> As Redes vêm tendo importante papel:</a:t>
            </a:r>
          </a:p>
          <a:p>
            <a:pPr lvl="1"/>
            <a:r>
              <a:rPr lang="pt-BR" dirty="0" smtClean="0"/>
              <a:t>identificação de oportunidades e desafios</a:t>
            </a:r>
          </a:p>
          <a:p>
            <a:pPr lvl="1"/>
            <a:r>
              <a:rPr lang="pt-BR" dirty="0" smtClean="0"/>
              <a:t>preparação de </a:t>
            </a:r>
            <a:r>
              <a:rPr lang="pt-BR" dirty="0" err="1" smtClean="0"/>
              <a:t>roadmaps</a:t>
            </a:r>
            <a:endParaRPr lang="pt-BR" dirty="0" smtClean="0"/>
          </a:p>
          <a:p>
            <a:pPr lvl="1"/>
            <a:r>
              <a:rPr lang="pt-BR" dirty="0" smtClean="0"/>
              <a:t>articulação dos agentes</a:t>
            </a:r>
          </a:p>
          <a:p>
            <a:pPr lvl="1"/>
            <a:r>
              <a:rPr lang="pt-BR" dirty="0" smtClean="0"/>
              <a:t>estabelecimento de parcerias e sinergias</a:t>
            </a:r>
          </a:p>
          <a:p>
            <a:pPr lvl="1"/>
            <a:r>
              <a:rPr lang="pt-BR" dirty="0" smtClean="0"/>
              <a:t>disseminação das tecnologias </a:t>
            </a:r>
          </a:p>
          <a:p>
            <a:endParaRPr lang="pt-BR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Desafios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smtClean="0"/>
          </a:p>
          <a:p>
            <a:endParaRPr lang="pt-BR" smtClean="0"/>
          </a:p>
          <a:p>
            <a:r>
              <a:rPr lang="pt-BR" smtClean="0"/>
              <a:t>Como estruturar a Rede Produtiva para mostradores de informação?</a:t>
            </a:r>
          </a:p>
          <a:p>
            <a:r>
              <a:rPr lang="pt-BR" smtClean="0"/>
              <a:t>Como apoiar as empresas da cadeia produtiva?</a:t>
            </a:r>
          </a:p>
          <a:p>
            <a:r>
              <a:rPr lang="pt-BR" smtClean="0"/>
              <a:t>Como intensificar e otimizar a atuação da Rede BrDisplay ? </a:t>
            </a:r>
          </a:p>
          <a:p>
            <a:endParaRPr lang="pt-BR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792163"/>
          </a:xfrm>
        </p:spPr>
        <p:txBody>
          <a:bodyPr>
            <a:normAutofit fontScale="90000"/>
          </a:bodyPr>
          <a:lstStyle/>
          <a:p>
            <a:r>
              <a:rPr lang="pt-BR" sz="2400" smtClean="0"/>
              <a:t>V Seminário BrDisplay e </a:t>
            </a:r>
            <a:br>
              <a:rPr lang="pt-BR" sz="2400" smtClean="0"/>
            </a:br>
            <a:r>
              <a:rPr lang="pt-BR" sz="2400" smtClean="0"/>
              <a:t>III Seminário do Latin American SID Chapter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 t="7695"/>
          <a:stretch>
            <a:fillRect/>
          </a:stretch>
        </p:blipFill>
        <p:spPr>
          <a:xfrm>
            <a:off x="2195513" y="1125538"/>
            <a:ext cx="4943475" cy="5589587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2" descr="marca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8100" y="2778125"/>
            <a:ext cx="152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AutoShape 3"/>
          <p:cNvSpPr>
            <a:spLocks noChangeAspect="1" noChangeArrowheads="1" noTextEdit="1"/>
          </p:cNvSpPr>
          <p:nvPr/>
        </p:nvSpPr>
        <p:spPr bwMode="auto">
          <a:xfrm>
            <a:off x="1663700" y="3868738"/>
            <a:ext cx="71374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47900" y="5519738"/>
            <a:ext cx="739775" cy="501650"/>
            <a:chOff x="1537" y="3293"/>
            <a:chExt cx="306" cy="295"/>
          </a:xfrm>
        </p:grpSpPr>
        <p:pic>
          <p:nvPicPr>
            <p:cNvPr id="4152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0" y="3296"/>
              <a:ext cx="301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53" name="Rectangle 6"/>
            <p:cNvSpPr>
              <a:spLocks noChangeArrowheads="1"/>
            </p:cNvSpPr>
            <p:nvPr/>
          </p:nvSpPr>
          <p:spPr bwMode="auto">
            <a:xfrm>
              <a:off x="1537" y="3293"/>
              <a:ext cx="306" cy="295"/>
            </a:xfrm>
            <a:prstGeom prst="rect">
              <a:avLst/>
            </a:prstGeom>
            <a:noFill/>
            <a:ln w="793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410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7900" y="5521325"/>
            <a:ext cx="85566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Rectangle 8"/>
          <p:cNvSpPr>
            <a:spLocks noChangeArrowheads="1"/>
          </p:cNvSpPr>
          <p:nvPr/>
        </p:nvSpPr>
        <p:spPr bwMode="auto">
          <a:xfrm>
            <a:off x="3341688" y="5162550"/>
            <a:ext cx="7397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411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5325" y="5343525"/>
            <a:ext cx="48418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77100" y="5216525"/>
            <a:ext cx="806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5100" y="4530725"/>
            <a:ext cx="1163638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063" y="5084763"/>
            <a:ext cx="10160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5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59738" y="4367213"/>
            <a:ext cx="817562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6700" y="5064125"/>
            <a:ext cx="5175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19700" y="4149725"/>
            <a:ext cx="9477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8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05300" y="3781425"/>
            <a:ext cx="56038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9" name="Picture 1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57300" y="4987925"/>
            <a:ext cx="5953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257300" y="4149725"/>
            <a:ext cx="838200" cy="906463"/>
            <a:chOff x="901" y="2462"/>
            <a:chExt cx="408" cy="463"/>
          </a:xfrm>
        </p:grpSpPr>
        <p:pic>
          <p:nvPicPr>
            <p:cNvPr id="4149" name="Picture 1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972" y="2462"/>
              <a:ext cx="256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50" name="Rectangle 20"/>
            <p:cNvSpPr>
              <a:spLocks noChangeArrowheads="1"/>
            </p:cNvSpPr>
            <p:nvPr/>
          </p:nvSpPr>
          <p:spPr bwMode="auto">
            <a:xfrm>
              <a:off x="901" y="2733"/>
              <a:ext cx="4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51" name="Rectangle 21"/>
            <p:cNvSpPr>
              <a:spLocks noChangeArrowheads="1"/>
            </p:cNvSpPr>
            <p:nvPr/>
          </p:nvSpPr>
          <p:spPr bwMode="auto">
            <a:xfrm>
              <a:off x="975" y="2778"/>
              <a:ext cx="20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 baseline="0">
                  <a:solidFill>
                    <a:srgbClr val="000000"/>
                  </a:solidFill>
                  <a:latin typeface="Arial" charset="0"/>
                </a:rPr>
                <a:t>UFSC</a:t>
              </a:r>
              <a:endParaRPr lang="pt-BR"/>
            </a:p>
          </p:txBody>
        </p:sp>
      </p:grpSp>
      <p:pic>
        <p:nvPicPr>
          <p:cNvPr id="4121" name="Picture 2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00113" y="3500438"/>
            <a:ext cx="100806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2" name="Picture 2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0825" y="2924175"/>
            <a:ext cx="8524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3" name="Picture 2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924300" y="5216525"/>
            <a:ext cx="1295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4" name="Rectangle 25"/>
          <p:cNvSpPr>
            <a:spLocks noChangeArrowheads="1"/>
          </p:cNvSpPr>
          <p:nvPr/>
        </p:nvSpPr>
        <p:spPr bwMode="auto">
          <a:xfrm>
            <a:off x="5295900" y="3463925"/>
            <a:ext cx="914400" cy="452438"/>
          </a:xfrm>
          <a:prstGeom prst="rect">
            <a:avLst/>
          </a:prstGeom>
          <a:solidFill>
            <a:srgbClr val="00CC99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4125" name="Picture 2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619500" y="2320925"/>
            <a:ext cx="29797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6" name="Picture 2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051050" y="5229225"/>
            <a:ext cx="15398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28"/>
          <p:cNvGraphicFramePr>
            <a:graphicFrameLocks noChangeAspect="1"/>
          </p:cNvGraphicFramePr>
          <p:nvPr/>
        </p:nvGraphicFramePr>
        <p:xfrm>
          <a:off x="3467100" y="5826125"/>
          <a:ext cx="1389063" cy="303213"/>
        </p:xfrm>
        <a:graphic>
          <a:graphicData uri="http://schemas.openxmlformats.org/presentationml/2006/ole">
            <p:oleObj spid="_x0000_s4098" name="Imagem de bitmap" r:id="rId22" imgW="1971950" imgH="428798" progId="Paint.Picture">
              <p:embed/>
            </p:oleObj>
          </a:graphicData>
        </a:graphic>
      </p:graphicFrame>
      <p:graphicFrame>
        <p:nvGraphicFramePr>
          <p:cNvPr id="4099" name="Object 29"/>
          <p:cNvGraphicFramePr>
            <a:graphicFrameLocks noChangeAspect="1"/>
          </p:cNvGraphicFramePr>
          <p:nvPr/>
        </p:nvGraphicFramePr>
        <p:xfrm>
          <a:off x="5143500" y="5978525"/>
          <a:ext cx="1704975" cy="398463"/>
        </p:xfrm>
        <a:graphic>
          <a:graphicData uri="http://schemas.openxmlformats.org/presentationml/2006/ole">
            <p:oleObj spid="_x0000_s4099" name="Imagem de bitmap" r:id="rId23" imgW="3543795" imgH="828791" progId="Paint.Picture">
              <p:embed/>
            </p:oleObj>
          </a:graphicData>
        </a:graphic>
      </p:graphicFrame>
      <p:graphicFrame>
        <p:nvGraphicFramePr>
          <p:cNvPr id="4100" name="Object 30"/>
          <p:cNvGraphicFramePr>
            <a:graphicFrameLocks noChangeAspect="1"/>
          </p:cNvGraphicFramePr>
          <p:nvPr/>
        </p:nvGraphicFramePr>
        <p:xfrm>
          <a:off x="1790700" y="5926138"/>
          <a:ext cx="1330325" cy="585787"/>
        </p:xfrm>
        <a:graphic>
          <a:graphicData uri="http://schemas.openxmlformats.org/presentationml/2006/ole">
            <p:oleObj spid="_x0000_s4100" name="Imagem de bitmap" r:id="rId24" imgW="2448267" imgH="1076475" progId="Paint.Picture">
              <p:embed/>
            </p:oleObj>
          </a:graphicData>
        </a:graphic>
      </p:graphicFrame>
      <p:pic>
        <p:nvPicPr>
          <p:cNvPr id="4127" name="Picture 31" descr="LogoBndescor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619250" y="2565400"/>
            <a:ext cx="7921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7658100" y="2625725"/>
            <a:ext cx="1198563" cy="708025"/>
            <a:chOff x="4368" y="240"/>
            <a:chExt cx="1392" cy="986"/>
          </a:xfrm>
        </p:grpSpPr>
        <p:pic>
          <p:nvPicPr>
            <p:cNvPr id="4147" name="Picture 33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656" y="240"/>
              <a:ext cx="816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48" name="Text Box 34"/>
            <p:cNvSpPr txBox="1">
              <a:spLocks noChangeArrowheads="1"/>
            </p:cNvSpPr>
            <p:nvPr/>
          </p:nvSpPr>
          <p:spPr bwMode="auto">
            <a:xfrm>
              <a:off x="4368" y="843"/>
              <a:ext cx="1392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200" b="1" baseline="0">
                  <a:latin typeface="Arial" charset="0"/>
                </a:rPr>
                <a:t>REde IX:F</a:t>
              </a: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6819900" y="3768725"/>
            <a:ext cx="720725" cy="793750"/>
            <a:chOff x="4176" y="2133"/>
            <a:chExt cx="502" cy="603"/>
          </a:xfrm>
        </p:grpSpPr>
        <p:pic>
          <p:nvPicPr>
            <p:cNvPr id="4145" name="Picture 36" descr="logo_ufpe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4250" y="2133"/>
              <a:ext cx="324" cy="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46" name="Text Box 37"/>
            <p:cNvSpPr txBox="1">
              <a:spLocks noChangeArrowheads="1"/>
            </p:cNvSpPr>
            <p:nvPr/>
          </p:nvSpPr>
          <p:spPr bwMode="auto">
            <a:xfrm>
              <a:off x="4176" y="2505"/>
              <a:ext cx="5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400" b="1" baseline="0">
                  <a:latin typeface="Arial" charset="0"/>
                </a:rPr>
                <a:t>UFPE</a:t>
              </a:r>
              <a:endParaRPr lang="pt-BR" sz="1400" baseline="0">
                <a:latin typeface="Arial" charset="0"/>
              </a:endParaRPr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-190500" y="3616325"/>
            <a:ext cx="1371600" cy="914400"/>
            <a:chOff x="144" y="2304"/>
            <a:chExt cx="864" cy="576"/>
          </a:xfrm>
        </p:grpSpPr>
        <p:sp>
          <p:nvSpPr>
            <p:cNvPr id="4143" name="Text Box 39"/>
            <p:cNvSpPr txBox="1">
              <a:spLocks noChangeArrowheads="1"/>
            </p:cNvSpPr>
            <p:nvPr/>
          </p:nvSpPr>
          <p:spPr bwMode="auto">
            <a:xfrm>
              <a:off x="144" y="2535"/>
              <a:ext cx="864" cy="3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lIns="409284" tIns="212828" rIns="409284" bIns="212828">
              <a:spAutoFit/>
            </a:bodyPr>
            <a:lstStyle/>
            <a:p>
              <a:pPr algn="ctr" defTabSz="4157663"/>
              <a:r>
                <a:rPr lang="pt-BR" sz="800" b="1" baseline="0">
                  <a:latin typeface="Arial" charset="0"/>
                </a:rPr>
                <a:t>EPUSP</a:t>
              </a:r>
              <a:endParaRPr lang="pt-BR" sz="1200" b="1" baseline="0">
                <a:latin typeface="Arial" charset="0"/>
              </a:endParaRPr>
            </a:p>
          </p:txBody>
        </p:sp>
        <p:pic>
          <p:nvPicPr>
            <p:cNvPr id="4144" name="Picture 40" descr="Epusp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408" y="2304"/>
              <a:ext cx="288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31" name="Picture 41" descr="port_logo_mdic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933700" y="2701925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2" name="Picture 42" descr="Nutcrop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90500" y="5749925"/>
            <a:ext cx="1768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01" name="Object 43"/>
          <p:cNvGraphicFramePr>
            <a:graphicFrameLocks noChangeAspect="1"/>
          </p:cNvGraphicFramePr>
          <p:nvPr/>
        </p:nvGraphicFramePr>
        <p:xfrm>
          <a:off x="7124700" y="5826125"/>
          <a:ext cx="1552575" cy="531813"/>
        </p:xfrm>
        <a:graphic>
          <a:graphicData uri="http://schemas.openxmlformats.org/presentationml/2006/ole">
            <p:oleObj spid="_x0000_s4101" name="Imagem de bitmap" r:id="rId31" imgW="3200000" imgH="1095528" progId="Paint.Picture">
              <p:embed/>
            </p:oleObj>
          </a:graphicData>
        </a:graphic>
      </p:graphicFrame>
      <p:pic>
        <p:nvPicPr>
          <p:cNvPr id="4133" name="Picture 44" descr="numina5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195513" y="4724400"/>
            <a:ext cx="1295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4" name="Picture 45" descr="logo-sebrae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42900" y="4454525"/>
            <a:ext cx="6953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5" name="Picture 46" descr="logo_finep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581900" y="3616325"/>
            <a:ext cx="95091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02" name="Object 47"/>
          <p:cNvGraphicFramePr>
            <a:graphicFrameLocks noChangeAspect="1"/>
          </p:cNvGraphicFramePr>
          <p:nvPr/>
        </p:nvGraphicFramePr>
        <p:xfrm>
          <a:off x="114300" y="6054725"/>
          <a:ext cx="1200150" cy="312738"/>
        </p:xfrm>
        <a:graphic>
          <a:graphicData uri="http://schemas.openxmlformats.org/presentationml/2006/ole">
            <p:oleObj spid="_x0000_s4102" name="Imagem de bitmap" r:id="rId35" imgW="3448531" imgH="533474" progId="Paint.Picture">
              <p:embed/>
            </p:oleObj>
          </a:graphicData>
        </a:graphic>
      </p:graphicFrame>
      <p:graphicFrame>
        <p:nvGraphicFramePr>
          <p:cNvPr id="4103" name="Object 48"/>
          <p:cNvGraphicFramePr>
            <a:graphicFrameLocks noChangeAspect="1"/>
          </p:cNvGraphicFramePr>
          <p:nvPr/>
        </p:nvGraphicFramePr>
        <p:xfrm>
          <a:off x="1979613" y="3357563"/>
          <a:ext cx="936625" cy="536575"/>
        </p:xfrm>
        <a:graphic>
          <a:graphicData uri="http://schemas.openxmlformats.org/presentationml/2006/ole">
            <p:oleObj spid="_x0000_s4103" name="Imagem de bitmap" r:id="rId36" imgW="1647619" imgH="942857" progId="Paint.Picture">
              <p:embed/>
            </p:oleObj>
          </a:graphicData>
        </a:graphic>
      </p:graphicFrame>
      <p:pic>
        <p:nvPicPr>
          <p:cNvPr id="4136" name="Picture 49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6761163" y="60325"/>
            <a:ext cx="2274887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" name="Picture 50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0" y="0"/>
            <a:ext cx="5364163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04" name="Object 51"/>
          <p:cNvGraphicFramePr>
            <a:graphicFrameLocks noChangeAspect="1"/>
          </p:cNvGraphicFramePr>
          <p:nvPr/>
        </p:nvGraphicFramePr>
        <p:xfrm>
          <a:off x="2987675" y="3933825"/>
          <a:ext cx="914400" cy="649288"/>
        </p:xfrm>
        <a:graphic>
          <a:graphicData uri="http://schemas.openxmlformats.org/presentationml/2006/ole">
            <p:oleObj spid="_x0000_s4104" name="Imagem de bitmap" r:id="rId39" imgW="1838095" imgH="1305107" progId="Paint.Picture">
              <p:embed/>
            </p:oleObj>
          </a:graphicData>
        </a:graphic>
      </p:graphicFrame>
      <p:sp>
        <p:nvSpPr>
          <p:cNvPr id="4138" name="Rectangle 52"/>
          <p:cNvSpPr>
            <a:spLocks noChangeArrowheads="1"/>
          </p:cNvSpPr>
          <p:nvPr/>
        </p:nvSpPr>
        <p:spPr bwMode="auto">
          <a:xfrm>
            <a:off x="5372100" y="3616325"/>
            <a:ext cx="7794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pt-BR" sz="1300" baseline="0">
                <a:solidFill>
                  <a:srgbClr val="000000"/>
                </a:solidFill>
              </a:rPr>
              <a:t>Multividros</a:t>
            </a:r>
            <a:endParaRPr lang="pt-BR"/>
          </a:p>
        </p:txBody>
      </p:sp>
      <p:pic>
        <p:nvPicPr>
          <p:cNvPr id="4139" name="Picture 53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771900" y="4454525"/>
            <a:ext cx="12954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05" name="Object 54"/>
          <p:cNvGraphicFramePr>
            <a:graphicFrameLocks noChangeAspect="1"/>
          </p:cNvGraphicFramePr>
          <p:nvPr/>
        </p:nvGraphicFramePr>
        <p:xfrm>
          <a:off x="7048500" y="2778125"/>
          <a:ext cx="547688" cy="657225"/>
        </p:xfrm>
        <a:graphic>
          <a:graphicData uri="http://schemas.openxmlformats.org/presentationml/2006/ole">
            <p:oleObj spid="_x0000_s4105" name="Imagem de bitmap" r:id="rId41" imgW="790476" imgH="1009791" progId="Paint.Picture">
              <p:embed/>
            </p:oleObj>
          </a:graphicData>
        </a:graphic>
      </p:graphicFrame>
      <p:pic>
        <p:nvPicPr>
          <p:cNvPr id="4140" name="Picture 55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676900" y="2778125"/>
            <a:ext cx="123825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1" name="Rectangle 56"/>
          <p:cNvSpPr>
            <a:spLocks noChangeArrowheads="1"/>
          </p:cNvSpPr>
          <p:nvPr/>
        </p:nvSpPr>
        <p:spPr bwMode="auto">
          <a:xfrm>
            <a:off x="611188" y="14843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baseline="0" noProof="1">
                <a:latin typeface="Verdana" pitchFamily="34" charset="0"/>
              </a:rPr>
              <a:t>V Seminário BrDisplay</a:t>
            </a:r>
            <a:br>
              <a:rPr lang="pt-BR" baseline="0" noProof="1">
                <a:latin typeface="Verdana" pitchFamily="34" charset="0"/>
              </a:rPr>
            </a:br>
            <a:r>
              <a:rPr lang="pt-BR" baseline="0" noProof="1">
                <a:latin typeface="Verdana" pitchFamily="34" charset="0"/>
              </a:rPr>
              <a:t>III Seminário do </a:t>
            </a:r>
            <a:r>
              <a:rPr lang="pt-BR" i="1" baseline="0" noProof="1">
                <a:latin typeface="Verdana" pitchFamily="34" charset="0"/>
              </a:rPr>
              <a:t>SID Latin-American Chapter</a:t>
            </a:r>
            <a:r>
              <a:rPr lang="pt-BR" i="1" baseline="0">
                <a:latin typeface="Verdana" pitchFamily="34" charset="0"/>
              </a:rPr>
              <a:t/>
            </a:r>
            <a:br>
              <a:rPr lang="pt-BR" i="1" baseline="0">
                <a:latin typeface="Verdana" pitchFamily="34" charset="0"/>
              </a:rPr>
            </a:br>
            <a:r>
              <a:rPr lang="pt-BR" baseline="0">
                <a:latin typeface="Verdana" pitchFamily="34" charset="0"/>
              </a:rPr>
              <a:t/>
            </a:r>
            <a:br>
              <a:rPr lang="pt-BR" baseline="0">
                <a:latin typeface="Verdana" pitchFamily="34" charset="0"/>
              </a:rPr>
            </a:br>
            <a:endParaRPr lang="pt-BR" baseline="0">
              <a:latin typeface="Verdana" pitchFamily="34" charset="0"/>
            </a:endParaRPr>
          </a:p>
        </p:txBody>
      </p:sp>
      <p:pic>
        <p:nvPicPr>
          <p:cNvPr id="4142" name="Picture 57" descr="logo_semp_toshiba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348038" y="6308725"/>
            <a:ext cx="18859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Liquid Crystal Displays (LCDs) - histórico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8112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pt-BR" sz="1700" dirty="0" smtClean="0"/>
              <a:t>Pesquisa em cristais líquidos em várias universidades brasileiras (UFSC, USP, UnB, UEM, PUCRJ, NORP, UFOP, UNICAMP, entre outras)</a:t>
            </a:r>
          </a:p>
          <a:p>
            <a:pPr>
              <a:lnSpc>
                <a:spcPct val="80000"/>
              </a:lnSpc>
            </a:pPr>
            <a:r>
              <a:rPr lang="pt-BR" sz="1700" dirty="0" smtClean="0"/>
              <a:t>1985 até hoje – </a:t>
            </a:r>
            <a:r>
              <a:rPr lang="pt-BR" sz="1700" dirty="0" err="1" smtClean="0"/>
              <a:t>P&amp;D</a:t>
            </a:r>
            <a:r>
              <a:rPr lang="pt-BR" sz="1700" dirty="0" smtClean="0"/>
              <a:t> em LCD no </a:t>
            </a:r>
            <a:r>
              <a:rPr lang="pt-BR" sz="1700" dirty="0" err="1" smtClean="0"/>
              <a:t>CenPRA</a:t>
            </a:r>
            <a:endParaRPr lang="pt-BR" sz="1700" dirty="0" smtClean="0"/>
          </a:p>
          <a:p>
            <a:pPr lvl="1">
              <a:lnSpc>
                <a:spcPct val="80000"/>
              </a:lnSpc>
            </a:pPr>
            <a:r>
              <a:rPr lang="pt-BR" sz="1700" dirty="0" smtClean="0"/>
              <a:t>1985 - Estudo de viabilidade para fabricação de displays no Brasil</a:t>
            </a:r>
          </a:p>
          <a:p>
            <a:pPr lvl="1">
              <a:lnSpc>
                <a:spcPct val="80000"/>
              </a:lnSpc>
            </a:pPr>
            <a:r>
              <a:rPr lang="pt-BR" sz="1700" dirty="0" smtClean="0"/>
              <a:t>1985 – 1986 - Planejamento de fábrica para BRADESCO</a:t>
            </a:r>
          </a:p>
          <a:p>
            <a:pPr lvl="1">
              <a:lnSpc>
                <a:spcPct val="80000"/>
              </a:lnSpc>
            </a:pPr>
            <a:r>
              <a:rPr lang="pt-BR" sz="1700" dirty="0" smtClean="0"/>
              <a:t>1987 – Criação da ABINFO – Associação Brasileira de Informática – </a:t>
            </a:r>
            <a:r>
              <a:rPr lang="pt-BR" sz="1700" dirty="0" err="1" smtClean="0"/>
              <a:t>P&amp;D</a:t>
            </a:r>
            <a:r>
              <a:rPr lang="pt-BR" sz="1700" dirty="0" smtClean="0"/>
              <a:t> compartilhado (50 associados)</a:t>
            </a:r>
          </a:p>
          <a:p>
            <a:pPr lvl="1">
              <a:lnSpc>
                <a:spcPct val="80000"/>
              </a:lnSpc>
            </a:pPr>
            <a:r>
              <a:rPr lang="pt-BR" sz="1700" dirty="0" smtClean="0"/>
              <a:t>1986 – 1988 - Projetos para </a:t>
            </a:r>
            <a:r>
              <a:rPr lang="pt-BR" sz="1700" dirty="0" err="1" smtClean="0"/>
              <a:t>Alfatronic</a:t>
            </a:r>
            <a:r>
              <a:rPr lang="pt-BR" sz="1700" dirty="0" smtClean="0"/>
              <a:t>/</a:t>
            </a:r>
            <a:r>
              <a:rPr lang="pt-BR" sz="1700" dirty="0" err="1" smtClean="0"/>
              <a:t>Alfacom</a:t>
            </a:r>
            <a:r>
              <a:rPr lang="pt-BR" sz="1700" dirty="0" smtClean="0"/>
              <a:t> e </a:t>
            </a:r>
            <a:r>
              <a:rPr lang="pt-BR" sz="1700" dirty="0" err="1" smtClean="0"/>
              <a:t>Modata</a:t>
            </a:r>
            <a:endParaRPr lang="pt-BR" sz="1700" dirty="0" smtClean="0"/>
          </a:p>
          <a:p>
            <a:pPr>
              <a:lnSpc>
                <a:spcPct val="80000"/>
              </a:lnSpc>
            </a:pPr>
            <a:r>
              <a:rPr lang="pt-BR" sz="1700" dirty="0" smtClean="0"/>
              <a:t>Criação da Associação Brasileira de Informática (ABINFO) de </a:t>
            </a:r>
            <a:r>
              <a:rPr lang="pt-BR" sz="1700" dirty="0" err="1" smtClean="0"/>
              <a:t>P&amp;D</a:t>
            </a:r>
            <a:r>
              <a:rPr lang="pt-BR" sz="1700" dirty="0" smtClean="0"/>
              <a:t> compartilhado</a:t>
            </a:r>
            <a:endParaRPr lang="pt-BR" sz="1700" dirty="0" smtClean="0"/>
          </a:p>
          <a:p>
            <a:pPr>
              <a:lnSpc>
                <a:spcPct val="80000"/>
              </a:lnSpc>
            </a:pPr>
            <a:r>
              <a:rPr lang="pt-BR" sz="1700" dirty="0" smtClean="0"/>
              <a:t>1989 – Linha piloto para fabricação de </a:t>
            </a:r>
            <a:r>
              <a:rPr lang="pt-BR" sz="1700" dirty="0" err="1" smtClean="0"/>
              <a:t>LCDs-TN</a:t>
            </a:r>
            <a:r>
              <a:rPr lang="pt-BR" sz="1700" dirty="0" smtClean="0"/>
              <a:t> no </a:t>
            </a:r>
            <a:r>
              <a:rPr lang="pt-BR" sz="1700" dirty="0" err="1" smtClean="0"/>
              <a:t>CenPRA</a:t>
            </a:r>
            <a:endParaRPr lang="pt-BR" sz="1700" dirty="0" smtClean="0"/>
          </a:p>
          <a:p>
            <a:pPr>
              <a:lnSpc>
                <a:spcPct val="80000"/>
              </a:lnSpc>
            </a:pPr>
            <a:r>
              <a:rPr lang="pt-BR" sz="1700" dirty="0" smtClean="0"/>
              <a:t>1989 até hoje – fabricação, no </a:t>
            </a:r>
            <a:r>
              <a:rPr lang="pt-BR" sz="1700" dirty="0" err="1" smtClean="0"/>
              <a:t>CenPRA</a:t>
            </a:r>
            <a:r>
              <a:rPr lang="pt-BR" sz="1700" dirty="0" smtClean="0"/>
              <a:t>, de protótipos e pequenas séries de </a:t>
            </a:r>
            <a:r>
              <a:rPr lang="pt-BR" sz="1700" dirty="0" err="1" smtClean="0"/>
              <a:t>LCDs-TN</a:t>
            </a:r>
            <a:r>
              <a:rPr lang="pt-BR" sz="1700" dirty="0" smtClean="0"/>
              <a:t> (&gt;150 tipos) para apoiar empresas e </a:t>
            </a:r>
            <a:r>
              <a:rPr lang="pt-BR" sz="1700" dirty="0" err="1" smtClean="0"/>
              <a:t>institutições</a:t>
            </a:r>
            <a:r>
              <a:rPr lang="pt-BR" sz="1700" dirty="0" smtClean="0"/>
              <a:t> de </a:t>
            </a:r>
            <a:r>
              <a:rPr lang="pt-BR" sz="1700" dirty="0" err="1" smtClean="0"/>
              <a:t>P&amp;D</a:t>
            </a:r>
            <a:r>
              <a:rPr lang="pt-BR" sz="1700" dirty="0" smtClean="0"/>
              <a:t> ibero-americanas no desenvolvimento de novos produtos (Brasil, Portugal, México, Argentina, Colômbia)</a:t>
            </a:r>
          </a:p>
          <a:p>
            <a:pPr lvl="1">
              <a:lnSpc>
                <a:spcPct val="80000"/>
              </a:lnSpc>
            </a:pPr>
            <a:r>
              <a:rPr lang="pt-BR" sz="1700" dirty="0" smtClean="0"/>
              <a:t>1999 – Criação da </a:t>
            </a:r>
            <a:r>
              <a:rPr lang="pt-BR" sz="1700" dirty="0" err="1" smtClean="0"/>
              <a:t>Displaytec</a:t>
            </a:r>
            <a:r>
              <a:rPr lang="pt-BR" sz="1700" dirty="0" smtClean="0"/>
              <a:t> (</a:t>
            </a:r>
            <a:r>
              <a:rPr lang="pt-BR" sz="1700" dirty="0" err="1" smtClean="0"/>
              <a:t>Sta.</a:t>
            </a:r>
            <a:r>
              <a:rPr lang="pt-BR" sz="1700" dirty="0" smtClean="0"/>
              <a:t>Rita do Sapucaí)</a:t>
            </a:r>
          </a:p>
          <a:p>
            <a:pPr lvl="1">
              <a:lnSpc>
                <a:spcPct val="80000"/>
              </a:lnSpc>
            </a:pPr>
            <a:r>
              <a:rPr lang="pt-BR" sz="1700" dirty="0" smtClean="0"/>
              <a:t>2004 – Criação da LC Eletrônica</a:t>
            </a:r>
          </a:p>
          <a:p>
            <a:pPr>
              <a:lnSpc>
                <a:spcPct val="80000"/>
              </a:lnSpc>
            </a:pPr>
            <a:r>
              <a:rPr lang="pt-BR" sz="1700" dirty="0" smtClean="0"/>
              <a:t>2001 até hoje – Linha piloto de recondicionamento e montagem de </a:t>
            </a:r>
            <a:r>
              <a:rPr lang="pt-BR" sz="1700" dirty="0" err="1" smtClean="0"/>
              <a:t>LCDs-TN</a:t>
            </a:r>
            <a:r>
              <a:rPr lang="pt-BR" sz="1700" dirty="0" smtClean="0"/>
              <a:t> de grande área</a:t>
            </a:r>
          </a:p>
          <a:p>
            <a:pPr lvl="1">
              <a:lnSpc>
                <a:spcPct val="80000"/>
              </a:lnSpc>
            </a:pPr>
            <a:r>
              <a:rPr lang="pt-BR" sz="1700" dirty="0" smtClean="0"/>
              <a:t>2002 – Reparos em ~100.000 </a:t>
            </a:r>
            <a:r>
              <a:rPr lang="pt-BR" sz="1700" dirty="0" err="1" smtClean="0"/>
              <a:t>LCDs</a:t>
            </a:r>
            <a:r>
              <a:rPr lang="pt-BR" sz="1700" dirty="0" smtClean="0"/>
              <a:t> das urnas eletrônicas</a:t>
            </a:r>
          </a:p>
          <a:p>
            <a:pPr lvl="1">
              <a:lnSpc>
                <a:spcPct val="80000"/>
              </a:lnSpc>
            </a:pPr>
            <a:r>
              <a:rPr lang="pt-BR" sz="1700" dirty="0" smtClean="0"/>
              <a:t>2005 – Criação da </a:t>
            </a:r>
            <a:r>
              <a:rPr lang="pt-BR" sz="1700" dirty="0" err="1" smtClean="0"/>
              <a:t>BrDisplays</a:t>
            </a:r>
            <a:r>
              <a:rPr lang="pt-BR" sz="1700" dirty="0" smtClean="0"/>
              <a:t> Ltda.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2400" smtClean="0"/>
              <a:t>Conclusões do </a:t>
            </a:r>
            <a:br>
              <a:rPr lang="pt-BR" sz="2400" smtClean="0"/>
            </a:br>
            <a:r>
              <a:rPr lang="pt-BR" sz="2400" smtClean="0"/>
              <a:t>V Seminário BrDisplay</a:t>
            </a:r>
            <a:br>
              <a:rPr lang="pt-BR" sz="2400" smtClean="0"/>
            </a:br>
            <a:r>
              <a:rPr lang="pt-BR" sz="2400" smtClean="0"/>
              <a:t>III Seminário do SID Latin-American Chapter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7772400" cy="4395787"/>
          </a:xfrm>
        </p:spPr>
        <p:txBody>
          <a:bodyPr/>
          <a:lstStyle/>
          <a:p>
            <a:r>
              <a:rPr lang="pt-BR" sz="1800" smtClean="0"/>
              <a:t>Oportunidades em displays e relacionados no Brasil</a:t>
            </a:r>
          </a:p>
          <a:p>
            <a:r>
              <a:rPr lang="pt-BR" sz="1800" smtClean="0"/>
              <a:t>Fabricação</a:t>
            </a:r>
          </a:p>
          <a:p>
            <a:pPr lvl="1"/>
            <a:r>
              <a:rPr lang="pt-BR" sz="1600" smtClean="0"/>
              <a:t>Protótipos e pequenas séries para aplicações especiais (nichos)</a:t>
            </a:r>
          </a:p>
          <a:p>
            <a:pPr lvl="1"/>
            <a:r>
              <a:rPr lang="pt-BR" sz="1600" smtClean="0"/>
              <a:t>Produção em larga escala para alguns segmentos de mercado </a:t>
            </a:r>
          </a:p>
          <a:p>
            <a:pPr lvl="1"/>
            <a:r>
              <a:rPr lang="pt-BR" sz="1600" smtClean="0"/>
              <a:t>Materiais e insumos (vidros, polímeros, produtos químicos etc.)</a:t>
            </a:r>
          </a:p>
          <a:p>
            <a:pPr lvl="1"/>
            <a:r>
              <a:rPr lang="pt-BR" sz="1600" smtClean="0"/>
              <a:t>Equipamentos e bens de produção </a:t>
            </a:r>
          </a:p>
          <a:p>
            <a:pPr lvl="1"/>
            <a:r>
              <a:rPr lang="pt-BR" sz="1600" smtClean="0"/>
              <a:t>Instrumentos para fabricação e teste</a:t>
            </a:r>
          </a:p>
          <a:p>
            <a:r>
              <a:rPr lang="pt-BR" sz="1800" smtClean="0"/>
              <a:t> Serviços</a:t>
            </a:r>
          </a:p>
          <a:p>
            <a:pPr lvl="1"/>
            <a:r>
              <a:rPr lang="pt-BR" sz="1600" smtClean="0"/>
              <a:t>Recondicionamento (rugged displays) e reparos</a:t>
            </a:r>
          </a:p>
          <a:p>
            <a:pPr lvl="1"/>
            <a:r>
              <a:rPr lang="pt-BR" sz="1600" smtClean="0"/>
              <a:t>Análise de falhas, qualificação de processos e produtos e ensaios de confiabilidade</a:t>
            </a:r>
          </a:p>
          <a:p>
            <a:endParaRPr lang="pt-BR" sz="1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2400" smtClean="0"/>
              <a:t>Conclusões do </a:t>
            </a:r>
            <a:br>
              <a:rPr lang="pt-BR" sz="2400" smtClean="0"/>
            </a:br>
            <a:r>
              <a:rPr lang="pt-BR" sz="2400" smtClean="0"/>
              <a:t>V Seminário BrDisplay</a:t>
            </a:r>
            <a:br>
              <a:rPr lang="pt-BR" sz="2400" smtClean="0"/>
            </a:br>
            <a:r>
              <a:rPr lang="pt-BR" sz="2400" smtClean="0"/>
              <a:t>III Seminário do SID Latin-American Chapter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7772400" cy="4395787"/>
          </a:xfrm>
        </p:spPr>
        <p:txBody>
          <a:bodyPr/>
          <a:lstStyle/>
          <a:p>
            <a:r>
              <a:rPr lang="pt-BR" sz="1800" smtClean="0"/>
              <a:t>Oportunidades de futuro</a:t>
            </a:r>
          </a:p>
          <a:p>
            <a:r>
              <a:rPr lang="pt-BR" sz="1800" smtClean="0"/>
              <a:t>Displays com novos paradigmas</a:t>
            </a:r>
          </a:p>
          <a:p>
            <a:pPr lvl="1"/>
            <a:r>
              <a:rPr lang="pt-BR" sz="1600" smtClean="0"/>
              <a:t>FEDs</a:t>
            </a:r>
          </a:p>
          <a:p>
            <a:pPr lvl="1"/>
            <a:r>
              <a:rPr lang="pt-BR" sz="1600" smtClean="0"/>
              <a:t>PSCTs e PDLCs</a:t>
            </a:r>
          </a:p>
          <a:p>
            <a:pPr lvl="1"/>
            <a:r>
              <a:rPr lang="pt-BR" sz="1600" smtClean="0"/>
              <a:t>OLEDs</a:t>
            </a:r>
          </a:p>
          <a:p>
            <a:pPr lvl="1"/>
            <a:r>
              <a:rPr lang="pt-BR" sz="1600" smtClean="0"/>
              <a:t>LCDs para aplicações especiais</a:t>
            </a:r>
          </a:p>
          <a:p>
            <a:pPr lvl="1"/>
            <a:r>
              <a:rPr lang="pt-BR" sz="1600" smtClean="0"/>
              <a:t>electronic paper (One Laptop per Child)</a:t>
            </a:r>
          </a:p>
          <a:p>
            <a:pPr lvl="1"/>
            <a:r>
              <a:rPr lang="pt-BR" sz="1600" smtClean="0"/>
              <a:t>displays holográficos</a:t>
            </a:r>
          </a:p>
          <a:p>
            <a:pPr lvl="1"/>
            <a:r>
              <a:rPr lang="pt-BR" sz="1600" smtClean="0"/>
              <a:t>etc. </a:t>
            </a:r>
          </a:p>
          <a:p>
            <a:r>
              <a:rPr lang="pt-BR" sz="1800" smtClean="0"/>
              <a:t>Novos materiais e insumos (vidros, polímeros, produtos químicos, etc.), instrumentos, equipamentos e bens de produção</a:t>
            </a:r>
          </a:p>
          <a:p>
            <a:endParaRPr lang="pt-BR" sz="1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2400" smtClean="0"/>
              <a:t>Conclusões do </a:t>
            </a:r>
            <a:br>
              <a:rPr lang="pt-BR" sz="2400" smtClean="0"/>
            </a:br>
            <a:r>
              <a:rPr lang="pt-BR" sz="2400" smtClean="0"/>
              <a:t>V Seminário BrDisplay</a:t>
            </a:r>
            <a:br>
              <a:rPr lang="pt-BR" sz="2400" smtClean="0"/>
            </a:br>
            <a:r>
              <a:rPr lang="pt-BR" sz="2400" smtClean="0"/>
              <a:t>III Seminário do SID Latin-American Chapter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44675"/>
            <a:ext cx="7772400" cy="4251325"/>
          </a:xfrm>
        </p:spPr>
        <p:txBody>
          <a:bodyPr>
            <a:normAutofit fontScale="92500" lnSpcReduction="10000"/>
          </a:bodyPr>
          <a:lstStyle/>
          <a:p>
            <a:r>
              <a:rPr lang="pt-BR" smtClean="0"/>
              <a:t>Oportunidades em outros dispositivos relacionados</a:t>
            </a:r>
          </a:p>
          <a:p>
            <a:pPr lvl="1"/>
            <a:r>
              <a:rPr lang="pt-BR" smtClean="0"/>
              <a:t>tabletes e telas de toque (Serpro, TSE)</a:t>
            </a:r>
          </a:p>
          <a:p>
            <a:pPr lvl="1"/>
            <a:r>
              <a:rPr lang="pt-BR" smtClean="0"/>
              <a:t>janelas inteligentes</a:t>
            </a:r>
          </a:p>
          <a:p>
            <a:pPr lvl="1"/>
            <a:r>
              <a:rPr lang="pt-BR" smtClean="0"/>
              <a:t>iluminação</a:t>
            </a:r>
          </a:p>
          <a:p>
            <a:pPr lvl="1"/>
            <a:r>
              <a:rPr lang="pt-BR" smtClean="0"/>
              <a:t>dispositivos para comunicações ópticas</a:t>
            </a:r>
          </a:p>
          <a:p>
            <a:pPr lvl="1"/>
            <a:r>
              <a:rPr lang="pt-BR" smtClean="0"/>
              <a:t>etc.</a:t>
            </a:r>
          </a:p>
          <a:p>
            <a:r>
              <a:rPr lang="pt-BR" smtClean="0"/>
              <a:t>Novos materiais e insumos, instrumentos, equipamentos e bens de produção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792163"/>
          </a:xfrm>
          <a:noFill/>
        </p:spPr>
        <p:txBody>
          <a:bodyPr/>
          <a:lstStyle/>
          <a:p>
            <a:r>
              <a:rPr lang="pt-BR" smtClean="0"/>
              <a:t>Reflexões</a:t>
            </a:r>
          </a:p>
        </p:txBody>
      </p:sp>
      <p:sp>
        <p:nvSpPr>
          <p:cNvPr id="3584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4213" y="1122363"/>
            <a:ext cx="7772400" cy="4683125"/>
          </a:xfrm>
          <a:noFill/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endParaRPr lang="pt-BR" smtClean="0"/>
          </a:p>
          <a:p>
            <a:pPr>
              <a:lnSpc>
                <a:spcPct val="90000"/>
              </a:lnSpc>
            </a:pPr>
            <a:r>
              <a:rPr lang="pt-BR" smtClean="0"/>
              <a:t>Investimento na cadeia produtiva completa, uma vez que as oportunidades podem não estar na fabricação de displays, mas nos materiais e insumos (ex. vidros especiais, etc.); nos subsistemas (ex. </a:t>
            </a:r>
            <a:r>
              <a:rPr lang="pt-BR" i="1" smtClean="0"/>
              <a:t>back-light </a:t>
            </a:r>
            <a:r>
              <a:rPr lang="pt-BR" smtClean="0"/>
              <a:t>etc.); equipamentos e instrumentos. É preciso avaliar a cadeia de valor para a tomada de decisão.</a:t>
            </a:r>
          </a:p>
          <a:p>
            <a:pPr>
              <a:lnSpc>
                <a:spcPct val="90000"/>
              </a:lnSpc>
            </a:pPr>
            <a:r>
              <a:rPr lang="pt-BR" smtClean="0"/>
              <a:t>Há duas formas de investir em displays:</a:t>
            </a:r>
          </a:p>
          <a:p>
            <a:pPr lvl="1">
              <a:lnSpc>
                <a:spcPct val="90000"/>
              </a:lnSpc>
            </a:pPr>
            <a:r>
              <a:rPr lang="pt-BR" smtClean="0"/>
              <a:t>Escolha de uma única tecnologia consolidada, que certamente é LCD e direcionamento de todos os esforços em sua cadeia produtiva;</a:t>
            </a:r>
          </a:p>
          <a:p>
            <a:pPr lvl="1">
              <a:lnSpc>
                <a:spcPct val="90000"/>
              </a:lnSpc>
            </a:pPr>
            <a:r>
              <a:rPr lang="pt-BR" smtClean="0"/>
              <a:t>Escolha de um leque de tecnologias com risco (SM-OLEDs, P-OLEDs, FEDs, PDLCs, PSCTs etc). É temerária a colocação de todos os “ovos numa única cesta”. As cadeias produtivas se superpõem.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2" descr="marca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8100" y="2778125"/>
            <a:ext cx="152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AutoShape 3"/>
          <p:cNvSpPr>
            <a:spLocks noChangeAspect="1" noChangeArrowheads="1" noTextEdit="1"/>
          </p:cNvSpPr>
          <p:nvPr/>
        </p:nvSpPr>
        <p:spPr bwMode="auto">
          <a:xfrm>
            <a:off x="1663700" y="3868738"/>
            <a:ext cx="71374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47900" y="5519738"/>
            <a:ext cx="739775" cy="501650"/>
            <a:chOff x="1537" y="3293"/>
            <a:chExt cx="306" cy="295"/>
          </a:xfrm>
        </p:grpSpPr>
        <p:pic>
          <p:nvPicPr>
            <p:cNvPr id="5176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0" y="3296"/>
              <a:ext cx="301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77" name="Rectangle 6"/>
            <p:cNvSpPr>
              <a:spLocks noChangeArrowheads="1"/>
            </p:cNvSpPr>
            <p:nvPr/>
          </p:nvSpPr>
          <p:spPr bwMode="auto">
            <a:xfrm>
              <a:off x="1537" y="3293"/>
              <a:ext cx="306" cy="295"/>
            </a:xfrm>
            <a:prstGeom prst="rect">
              <a:avLst/>
            </a:prstGeom>
            <a:noFill/>
            <a:ln w="793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513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7900" y="5521325"/>
            <a:ext cx="85566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4" name="Rectangle 8"/>
          <p:cNvSpPr>
            <a:spLocks noChangeArrowheads="1"/>
          </p:cNvSpPr>
          <p:nvPr/>
        </p:nvSpPr>
        <p:spPr bwMode="auto">
          <a:xfrm>
            <a:off x="3341688" y="5162550"/>
            <a:ext cx="7397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513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5325" y="5343525"/>
            <a:ext cx="48418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77100" y="5216525"/>
            <a:ext cx="806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5100" y="4530725"/>
            <a:ext cx="1163638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8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063" y="5084763"/>
            <a:ext cx="10160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9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59738" y="4367213"/>
            <a:ext cx="817562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0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6700" y="5064125"/>
            <a:ext cx="5175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19700" y="4149725"/>
            <a:ext cx="9477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2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05300" y="3781425"/>
            <a:ext cx="56038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1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57300" y="4987925"/>
            <a:ext cx="5953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257300" y="4149725"/>
            <a:ext cx="838200" cy="906463"/>
            <a:chOff x="901" y="2462"/>
            <a:chExt cx="408" cy="463"/>
          </a:xfrm>
        </p:grpSpPr>
        <p:pic>
          <p:nvPicPr>
            <p:cNvPr id="5173" name="Picture 1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972" y="2462"/>
              <a:ext cx="256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74" name="Rectangle 20"/>
            <p:cNvSpPr>
              <a:spLocks noChangeArrowheads="1"/>
            </p:cNvSpPr>
            <p:nvPr/>
          </p:nvSpPr>
          <p:spPr bwMode="auto">
            <a:xfrm>
              <a:off x="901" y="2733"/>
              <a:ext cx="4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175" name="Rectangle 21"/>
            <p:cNvSpPr>
              <a:spLocks noChangeArrowheads="1"/>
            </p:cNvSpPr>
            <p:nvPr/>
          </p:nvSpPr>
          <p:spPr bwMode="auto">
            <a:xfrm>
              <a:off x="975" y="2778"/>
              <a:ext cx="20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 baseline="0">
                  <a:solidFill>
                    <a:srgbClr val="000000"/>
                  </a:solidFill>
                  <a:latin typeface="Arial" charset="0"/>
                </a:rPr>
                <a:t>UFSC</a:t>
              </a:r>
              <a:endParaRPr lang="pt-BR"/>
            </a:p>
          </p:txBody>
        </p:sp>
      </p:grpSp>
      <p:pic>
        <p:nvPicPr>
          <p:cNvPr id="5145" name="Picture 2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00113" y="3500438"/>
            <a:ext cx="100806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6" name="Picture 2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0825" y="2924175"/>
            <a:ext cx="8524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7" name="Picture 2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924300" y="5216525"/>
            <a:ext cx="1295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8" name="Rectangle 25"/>
          <p:cNvSpPr>
            <a:spLocks noChangeArrowheads="1"/>
          </p:cNvSpPr>
          <p:nvPr/>
        </p:nvSpPr>
        <p:spPr bwMode="auto">
          <a:xfrm>
            <a:off x="5295900" y="3463925"/>
            <a:ext cx="914400" cy="452438"/>
          </a:xfrm>
          <a:prstGeom prst="rect">
            <a:avLst/>
          </a:prstGeom>
          <a:solidFill>
            <a:srgbClr val="00CC99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5149" name="Picture 2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619500" y="2320925"/>
            <a:ext cx="29797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0" name="Picture 2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051050" y="5229225"/>
            <a:ext cx="15398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28"/>
          <p:cNvGraphicFramePr>
            <a:graphicFrameLocks noChangeAspect="1"/>
          </p:cNvGraphicFramePr>
          <p:nvPr/>
        </p:nvGraphicFramePr>
        <p:xfrm>
          <a:off x="3467100" y="5826125"/>
          <a:ext cx="1389063" cy="303213"/>
        </p:xfrm>
        <a:graphic>
          <a:graphicData uri="http://schemas.openxmlformats.org/presentationml/2006/ole">
            <p:oleObj spid="_x0000_s5122" name="Imagem de bitmap" r:id="rId22" imgW="1971950" imgH="428798" progId="Paint.Picture">
              <p:embed/>
            </p:oleObj>
          </a:graphicData>
        </a:graphic>
      </p:graphicFrame>
      <p:graphicFrame>
        <p:nvGraphicFramePr>
          <p:cNvPr id="5123" name="Object 29"/>
          <p:cNvGraphicFramePr>
            <a:graphicFrameLocks noChangeAspect="1"/>
          </p:cNvGraphicFramePr>
          <p:nvPr/>
        </p:nvGraphicFramePr>
        <p:xfrm>
          <a:off x="5143500" y="5978525"/>
          <a:ext cx="1704975" cy="398463"/>
        </p:xfrm>
        <a:graphic>
          <a:graphicData uri="http://schemas.openxmlformats.org/presentationml/2006/ole">
            <p:oleObj spid="_x0000_s5123" name="Imagem de bitmap" r:id="rId23" imgW="3543795" imgH="828791" progId="Paint.Picture">
              <p:embed/>
            </p:oleObj>
          </a:graphicData>
        </a:graphic>
      </p:graphicFrame>
      <p:graphicFrame>
        <p:nvGraphicFramePr>
          <p:cNvPr id="5124" name="Object 30"/>
          <p:cNvGraphicFramePr>
            <a:graphicFrameLocks noChangeAspect="1"/>
          </p:cNvGraphicFramePr>
          <p:nvPr/>
        </p:nvGraphicFramePr>
        <p:xfrm>
          <a:off x="1790700" y="5926138"/>
          <a:ext cx="1330325" cy="585787"/>
        </p:xfrm>
        <a:graphic>
          <a:graphicData uri="http://schemas.openxmlformats.org/presentationml/2006/ole">
            <p:oleObj spid="_x0000_s5124" name="Imagem de bitmap" r:id="rId24" imgW="2448267" imgH="1076475" progId="Paint.Picture">
              <p:embed/>
            </p:oleObj>
          </a:graphicData>
        </a:graphic>
      </p:graphicFrame>
      <p:pic>
        <p:nvPicPr>
          <p:cNvPr id="5151" name="Picture 31" descr="LogoBndescor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619250" y="2565400"/>
            <a:ext cx="7921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7658100" y="2625725"/>
            <a:ext cx="1198563" cy="708025"/>
            <a:chOff x="4368" y="240"/>
            <a:chExt cx="1392" cy="986"/>
          </a:xfrm>
        </p:grpSpPr>
        <p:pic>
          <p:nvPicPr>
            <p:cNvPr id="5171" name="Picture 33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656" y="240"/>
              <a:ext cx="816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72" name="Text Box 34"/>
            <p:cNvSpPr txBox="1">
              <a:spLocks noChangeArrowheads="1"/>
            </p:cNvSpPr>
            <p:nvPr/>
          </p:nvSpPr>
          <p:spPr bwMode="auto">
            <a:xfrm>
              <a:off x="4368" y="843"/>
              <a:ext cx="1392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200" b="1" baseline="0">
                  <a:latin typeface="Arial" charset="0"/>
                </a:rPr>
                <a:t>REde IX:F</a:t>
              </a: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6819900" y="3768725"/>
            <a:ext cx="720725" cy="793750"/>
            <a:chOff x="4176" y="2133"/>
            <a:chExt cx="502" cy="603"/>
          </a:xfrm>
        </p:grpSpPr>
        <p:pic>
          <p:nvPicPr>
            <p:cNvPr id="5169" name="Picture 36" descr="logo_ufpe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4250" y="2133"/>
              <a:ext cx="324" cy="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70" name="Text Box 37"/>
            <p:cNvSpPr txBox="1">
              <a:spLocks noChangeArrowheads="1"/>
            </p:cNvSpPr>
            <p:nvPr/>
          </p:nvSpPr>
          <p:spPr bwMode="auto">
            <a:xfrm>
              <a:off x="4176" y="2505"/>
              <a:ext cx="5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400" b="1" baseline="0">
                  <a:latin typeface="Arial" charset="0"/>
                </a:rPr>
                <a:t>UFPE</a:t>
              </a:r>
              <a:endParaRPr lang="pt-BR" sz="1400" baseline="0">
                <a:latin typeface="Arial" charset="0"/>
              </a:endParaRPr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-190500" y="3616325"/>
            <a:ext cx="1371600" cy="914400"/>
            <a:chOff x="144" y="2304"/>
            <a:chExt cx="864" cy="576"/>
          </a:xfrm>
        </p:grpSpPr>
        <p:sp>
          <p:nvSpPr>
            <p:cNvPr id="5167" name="Text Box 39"/>
            <p:cNvSpPr txBox="1">
              <a:spLocks noChangeArrowheads="1"/>
            </p:cNvSpPr>
            <p:nvPr/>
          </p:nvSpPr>
          <p:spPr bwMode="auto">
            <a:xfrm>
              <a:off x="144" y="2535"/>
              <a:ext cx="864" cy="3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lIns="409284" tIns="212828" rIns="409284" bIns="212828">
              <a:spAutoFit/>
            </a:bodyPr>
            <a:lstStyle/>
            <a:p>
              <a:pPr algn="ctr" defTabSz="4157663"/>
              <a:r>
                <a:rPr lang="pt-BR" sz="800" b="1" baseline="0">
                  <a:latin typeface="Arial" charset="0"/>
                </a:rPr>
                <a:t>EPUSP</a:t>
              </a:r>
              <a:endParaRPr lang="pt-BR" sz="1200" b="1" baseline="0">
                <a:latin typeface="Arial" charset="0"/>
              </a:endParaRPr>
            </a:p>
          </p:txBody>
        </p:sp>
        <p:pic>
          <p:nvPicPr>
            <p:cNvPr id="5168" name="Picture 40" descr="Epusp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408" y="2304"/>
              <a:ext cx="288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55" name="Picture 41" descr="port_logo_mdic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933700" y="2701925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6" name="Picture 42" descr="Nutcrop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90500" y="5749925"/>
            <a:ext cx="1768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5" name="Object 43"/>
          <p:cNvGraphicFramePr>
            <a:graphicFrameLocks noChangeAspect="1"/>
          </p:cNvGraphicFramePr>
          <p:nvPr/>
        </p:nvGraphicFramePr>
        <p:xfrm>
          <a:off x="7124700" y="5826125"/>
          <a:ext cx="1552575" cy="531813"/>
        </p:xfrm>
        <a:graphic>
          <a:graphicData uri="http://schemas.openxmlformats.org/presentationml/2006/ole">
            <p:oleObj spid="_x0000_s5125" name="Imagem de bitmap" r:id="rId31" imgW="3200000" imgH="1095528" progId="Paint.Picture">
              <p:embed/>
            </p:oleObj>
          </a:graphicData>
        </a:graphic>
      </p:graphicFrame>
      <p:pic>
        <p:nvPicPr>
          <p:cNvPr id="5157" name="Picture 44" descr="numina5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195513" y="4724400"/>
            <a:ext cx="1295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8" name="Picture 45" descr="logo-sebrae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42900" y="4454525"/>
            <a:ext cx="6953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9" name="Picture 46" descr="logo_finep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581900" y="3616325"/>
            <a:ext cx="95091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6" name="Object 47"/>
          <p:cNvGraphicFramePr>
            <a:graphicFrameLocks noChangeAspect="1"/>
          </p:cNvGraphicFramePr>
          <p:nvPr/>
        </p:nvGraphicFramePr>
        <p:xfrm>
          <a:off x="114300" y="6054725"/>
          <a:ext cx="1200150" cy="312738"/>
        </p:xfrm>
        <a:graphic>
          <a:graphicData uri="http://schemas.openxmlformats.org/presentationml/2006/ole">
            <p:oleObj spid="_x0000_s5126" name="Imagem de bitmap" r:id="rId35" imgW="3448531" imgH="533474" progId="Paint.Picture">
              <p:embed/>
            </p:oleObj>
          </a:graphicData>
        </a:graphic>
      </p:graphicFrame>
      <p:graphicFrame>
        <p:nvGraphicFramePr>
          <p:cNvPr id="5127" name="Object 48"/>
          <p:cNvGraphicFramePr>
            <a:graphicFrameLocks noChangeAspect="1"/>
          </p:cNvGraphicFramePr>
          <p:nvPr/>
        </p:nvGraphicFramePr>
        <p:xfrm>
          <a:off x="1979613" y="3357563"/>
          <a:ext cx="936625" cy="536575"/>
        </p:xfrm>
        <a:graphic>
          <a:graphicData uri="http://schemas.openxmlformats.org/presentationml/2006/ole">
            <p:oleObj spid="_x0000_s5127" name="Imagem de bitmap" r:id="rId36" imgW="1647619" imgH="942857" progId="Paint.Picture">
              <p:embed/>
            </p:oleObj>
          </a:graphicData>
        </a:graphic>
      </p:graphicFrame>
      <p:pic>
        <p:nvPicPr>
          <p:cNvPr id="5160" name="Picture 49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6761163" y="60325"/>
            <a:ext cx="2274887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1" name="Picture 50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0" y="0"/>
            <a:ext cx="5364163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8" name="Object 51"/>
          <p:cNvGraphicFramePr>
            <a:graphicFrameLocks noChangeAspect="1"/>
          </p:cNvGraphicFramePr>
          <p:nvPr/>
        </p:nvGraphicFramePr>
        <p:xfrm>
          <a:off x="2987675" y="3933825"/>
          <a:ext cx="914400" cy="649288"/>
        </p:xfrm>
        <a:graphic>
          <a:graphicData uri="http://schemas.openxmlformats.org/presentationml/2006/ole">
            <p:oleObj spid="_x0000_s5128" name="Imagem de bitmap" r:id="rId39" imgW="1838095" imgH="1305107" progId="Paint.Picture">
              <p:embed/>
            </p:oleObj>
          </a:graphicData>
        </a:graphic>
      </p:graphicFrame>
      <p:sp>
        <p:nvSpPr>
          <p:cNvPr id="5162" name="Rectangle 52"/>
          <p:cNvSpPr>
            <a:spLocks noChangeArrowheads="1"/>
          </p:cNvSpPr>
          <p:nvPr/>
        </p:nvSpPr>
        <p:spPr bwMode="auto">
          <a:xfrm>
            <a:off x="5372100" y="3616325"/>
            <a:ext cx="7794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pt-BR" sz="1300" baseline="0">
                <a:solidFill>
                  <a:srgbClr val="000000"/>
                </a:solidFill>
              </a:rPr>
              <a:t>Multividros</a:t>
            </a:r>
            <a:endParaRPr lang="pt-BR"/>
          </a:p>
        </p:txBody>
      </p:sp>
      <p:pic>
        <p:nvPicPr>
          <p:cNvPr id="5163" name="Picture 53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771900" y="4454525"/>
            <a:ext cx="12954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9" name="Object 54"/>
          <p:cNvGraphicFramePr>
            <a:graphicFrameLocks noChangeAspect="1"/>
          </p:cNvGraphicFramePr>
          <p:nvPr/>
        </p:nvGraphicFramePr>
        <p:xfrm>
          <a:off x="7048500" y="2778125"/>
          <a:ext cx="547688" cy="657225"/>
        </p:xfrm>
        <a:graphic>
          <a:graphicData uri="http://schemas.openxmlformats.org/presentationml/2006/ole">
            <p:oleObj spid="_x0000_s5129" name="Imagem de bitmap" r:id="rId41" imgW="790476" imgH="1009791" progId="Paint.Picture">
              <p:embed/>
            </p:oleObj>
          </a:graphicData>
        </a:graphic>
      </p:graphicFrame>
      <p:pic>
        <p:nvPicPr>
          <p:cNvPr id="5164" name="Picture 55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676900" y="2778125"/>
            <a:ext cx="123825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5" name="Rectangle 56"/>
          <p:cNvSpPr>
            <a:spLocks noChangeArrowheads="1"/>
          </p:cNvSpPr>
          <p:nvPr/>
        </p:nvSpPr>
        <p:spPr bwMode="auto">
          <a:xfrm>
            <a:off x="611188" y="14843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baseline="0" noProof="1">
                <a:latin typeface="Verdana" pitchFamily="34" charset="0"/>
              </a:rPr>
              <a:t>V Seminário BrDisplay</a:t>
            </a:r>
            <a:br>
              <a:rPr lang="pt-BR" baseline="0" noProof="1">
                <a:latin typeface="Verdana" pitchFamily="34" charset="0"/>
              </a:rPr>
            </a:br>
            <a:r>
              <a:rPr lang="pt-BR" baseline="0" noProof="1">
                <a:latin typeface="Verdana" pitchFamily="34" charset="0"/>
              </a:rPr>
              <a:t>III Seminário do </a:t>
            </a:r>
            <a:r>
              <a:rPr lang="pt-BR" i="1" baseline="0" noProof="1">
                <a:latin typeface="Verdana" pitchFamily="34" charset="0"/>
              </a:rPr>
              <a:t>SID Latin-American Chapter</a:t>
            </a:r>
            <a:r>
              <a:rPr lang="pt-BR" i="1" baseline="0">
                <a:latin typeface="Verdana" pitchFamily="34" charset="0"/>
              </a:rPr>
              <a:t/>
            </a:r>
            <a:br>
              <a:rPr lang="pt-BR" i="1" baseline="0">
                <a:latin typeface="Verdana" pitchFamily="34" charset="0"/>
              </a:rPr>
            </a:br>
            <a:r>
              <a:rPr lang="pt-BR" baseline="0">
                <a:latin typeface="Verdana" pitchFamily="34" charset="0"/>
              </a:rPr>
              <a:t/>
            </a:r>
            <a:br>
              <a:rPr lang="pt-BR" baseline="0">
                <a:latin typeface="Verdana" pitchFamily="34" charset="0"/>
              </a:rPr>
            </a:br>
            <a:endParaRPr lang="pt-BR" baseline="0">
              <a:latin typeface="Verdana" pitchFamily="34" charset="0"/>
            </a:endParaRPr>
          </a:p>
        </p:txBody>
      </p:sp>
      <p:pic>
        <p:nvPicPr>
          <p:cNvPr id="5166" name="Picture 57" descr="logo_semp_toshiba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348038" y="6308725"/>
            <a:ext cx="18859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11188" y="692150"/>
            <a:ext cx="8077200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spcAft>
                <a:spcPct val="15000"/>
              </a:spcAft>
            </a:pPr>
            <a:r>
              <a:rPr lang="pt-BR" sz="3200" b="1" baseline="0">
                <a:latin typeface="Arial" charset="0"/>
              </a:rPr>
              <a:t>Situação Brasileira</a:t>
            </a:r>
            <a:endParaRPr lang="pt-BR" sz="3200" b="1" baseline="0">
              <a:latin typeface="Verdana" pitchFamily="34" charset="0"/>
            </a:endParaRPr>
          </a:p>
          <a:p>
            <a:pPr>
              <a:spcAft>
                <a:spcPct val="30000"/>
              </a:spcAft>
              <a:buFontTx/>
              <a:buChar char="•"/>
            </a:pPr>
            <a:endParaRPr lang="pt-BR" sz="1000" baseline="0">
              <a:latin typeface="Verdana" pitchFamily="34" charset="0"/>
              <a:cs typeface="Times New Roman" pitchFamily="18" charset="0"/>
            </a:endParaRPr>
          </a:p>
          <a:p>
            <a:pPr>
              <a:spcAft>
                <a:spcPct val="50000"/>
              </a:spcAft>
              <a:buFontTx/>
              <a:buChar char="•"/>
            </a:pPr>
            <a:r>
              <a:rPr lang="pt-BR" baseline="0">
                <a:latin typeface="Verdana" pitchFamily="34" charset="0"/>
                <a:cs typeface="Times New Roman" pitchFamily="18" charset="0"/>
              </a:rPr>
              <a:t> </a:t>
            </a:r>
            <a:r>
              <a:rPr lang="pt-BR" sz="2000" baseline="0">
                <a:latin typeface="Verdana" pitchFamily="34" charset="0"/>
                <a:cs typeface="Times New Roman" pitchFamily="18" charset="0"/>
              </a:rPr>
              <a:t>Inovações em FEDs, LCDs, OLEDs, holográficos e relacionados (dispositivos, materiais e processos)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pt-BR" sz="2000" baseline="0">
                <a:latin typeface="Verdana" pitchFamily="34" charset="0"/>
                <a:cs typeface="Times New Roman" pitchFamily="18" charset="0"/>
              </a:rPr>
              <a:t> Parque industrial de mecânica, eletrônica e materiais (vidro, química, plásticos etc.) 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pt-BR" sz="2000" baseline="0">
                <a:latin typeface="Verdana" pitchFamily="34" charset="0"/>
                <a:cs typeface="Times New Roman" pitchFamily="18" charset="0"/>
              </a:rPr>
              <a:t> Recursos governamentais para P&amp;D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pt-BR" sz="2000" baseline="0">
                <a:latin typeface="Verdana" pitchFamily="34" charset="0"/>
                <a:cs typeface="Times New Roman" pitchFamily="18" charset="0"/>
              </a:rPr>
              <a:t> Apoio para a criação de novas empresas (programas de incentivo, parques tecnológicos, incubadoras etc.)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pt-BR" sz="2000" baseline="0">
                <a:latin typeface="Verdana" pitchFamily="34" charset="0"/>
                <a:cs typeface="Times New Roman" pitchFamily="18" charset="0"/>
              </a:rPr>
              <a:t> Outras fontes de financiamento (empresas de capital de risco, </a:t>
            </a:r>
            <a:r>
              <a:rPr lang="pt-BR" sz="2000" i="1" baseline="0">
                <a:latin typeface="Verdana" pitchFamily="34" charset="0"/>
                <a:cs typeface="Times New Roman" pitchFamily="18" charset="0"/>
              </a:rPr>
              <a:t>angel</a:t>
            </a:r>
            <a:r>
              <a:rPr lang="pt-BR" sz="2000" baseline="0">
                <a:latin typeface="Verdana" pitchFamily="34" charset="0"/>
                <a:cs typeface="Times New Roman" pitchFamily="18" charset="0"/>
              </a:rPr>
              <a:t> </a:t>
            </a:r>
            <a:r>
              <a:rPr lang="pt-BR" sz="2000" i="1" baseline="0">
                <a:latin typeface="Verdana" pitchFamily="34" charset="0"/>
                <a:cs typeface="Times New Roman" pitchFamily="18" charset="0"/>
              </a:rPr>
              <a:t>capital</a:t>
            </a:r>
            <a:r>
              <a:rPr lang="pt-BR" sz="2000" baseline="0">
                <a:latin typeface="Verdana" pitchFamily="34" charset="0"/>
                <a:cs typeface="Times New Roman" pitchFamily="18" charset="0"/>
              </a:rPr>
              <a:t> e </a:t>
            </a:r>
            <a:r>
              <a:rPr lang="pt-BR" sz="2000" i="1" baseline="0">
                <a:latin typeface="Verdana" pitchFamily="34" charset="0"/>
                <a:cs typeface="Times New Roman" pitchFamily="18" charset="0"/>
              </a:rPr>
              <a:t>private equity</a:t>
            </a:r>
            <a:r>
              <a:rPr lang="pt-BR" sz="2000" baseline="0">
                <a:latin typeface="Verdana" pitchFamily="34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7924800" y="0"/>
            <a:ext cx="6096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2667000" y="6705600"/>
            <a:ext cx="54102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85800" y="5410200"/>
            <a:ext cx="23622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31850" y="333375"/>
            <a:ext cx="7121525" cy="6264275"/>
            <a:chOff x="524" y="210"/>
            <a:chExt cx="4486" cy="3946"/>
          </a:xfrm>
        </p:grpSpPr>
        <p:pic>
          <p:nvPicPr>
            <p:cNvPr id="37895" name="Picture 8" descr="InformationDisplayFev05v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4" y="384"/>
              <a:ext cx="1403" cy="3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6" name="Picture 9" descr="SID-Victor"/>
            <p:cNvPicPr>
              <a:picLocks noChangeAspect="1" noChangeArrowheads="1"/>
            </p:cNvPicPr>
            <p:nvPr/>
          </p:nvPicPr>
          <p:blipFill>
            <a:blip r:embed="rId3" cstate="print"/>
            <a:srcRect r="1553"/>
            <a:stretch>
              <a:fillRect/>
            </a:stretch>
          </p:blipFill>
          <p:spPr bwMode="auto">
            <a:xfrm>
              <a:off x="2245" y="210"/>
              <a:ext cx="2765" cy="3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894" name="Rectangle 10"/>
          <p:cNvSpPr>
            <a:spLocks noChangeArrowheads="1"/>
          </p:cNvSpPr>
          <p:nvPr/>
        </p:nvSpPr>
        <p:spPr bwMode="auto">
          <a:xfrm>
            <a:off x="762000" y="5410200"/>
            <a:ext cx="25908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cNewsMay28pg3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28600"/>
            <a:ext cx="6248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26" descr="banner_pp_display_400X228"/>
          <p:cNvPicPr>
            <a:picLocks noChangeAspect="1" noChangeArrowheads="1"/>
          </p:cNvPicPr>
          <p:nvPr/>
        </p:nvPicPr>
        <p:blipFill>
          <a:blip r:embed="rId2" cstate="print"/>
          <a:srcRect t="10326" b="54355"/>
          <a:stretch>
            <a:fillRect/>
          </a:stretch>
        </p:blipFill>
        <p:spPr bwMode="auto">
          <a:xfrm>
            <a:off x="236538" y="1143000"/>
            <a:ext cx="876300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1027"/>
          <p:cNvSpPr>
            <a:spLocks noChangeArrowheads="1"/>
          </p:cNvSpPr>
          <p:nvPr/>
        </p:nvSpPr>
        <p:spPr bwMode="auto">
          <a:xfrm>
            <a:off x="152400" y="6324600"/>
            <a:ext cx="1447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1028"/>
          <p:cNvGrpSpPr>
            <a:grpSpLocks noChangeAspect="1"/>
          </p:cNvGrpSpPr>
          <p:nvPr/>
        </p:nvGrpSpPr>
        <p:grpSpPr bwMode="auto">
          <a:xfrm>
            <a:off x="304800" y="3886200"/>
            <a:ext cx="8610600" cy="1919288"/>
            <a:chOff x="192" y="2448"/>
            <a:chExt cx="5424" cy="1209"/>
          </a:xfrm>
        </p:grpSpPr>
        <p:sp>
          <p:nvSpPr>
            <p:cNvPr id="39941" name="AutoShape 1029"/>
            <p:cNvSpPr>
              <a:spLocks noChangeAspect="1" noChangeArrowheads="1" noTextEdit="1"/>
            </p:cNvSpPr>
            <p:nvPr/>
          </p:nvSpPr>
          <p:spPr bwMode="auto">
            <a:xfrm>
              <a:off x="192" y="2448"/>
              <a:ext cx="5424" cy="1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1030"/>
            <p:cNvGrpSpPr>
              <a:grpSpLocks/>
            </p:cNvGrpSpPr>
            <p:nvPr/>
          </p:nvGrpSpPr>
          <p:grpSpPr bwMode="auto">
            <a:xfrm>
              <a:off x="1537" y="3293"/>
              <a:ext cx="306" cy="295"/>
              <a:chOff x="1537" y="3293"/>
              <a:chExt cx="306" cy="295"/>
            </a:xfrm>
          </p:grpSpPr>
          <p:pic>
            <p:nvPicPr>
              <p:cNvPr id="39973" name="Picture 103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40" y="3296"/>
                <a:ext cx="301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74" name="Rectangle 1032"/>
              <p:cNvSpPr>
                <a:spLocks noChangeArrowheads="1"/>
              </p:cNvSpPr>
              <p:nvPr/>
            </p:nvSpPr>
            <p:spPr bwMode="auto">
              <a:xfrm>
                <a:off x="1537" y="3293"/>
                <a:ext cx="306" cy="295"/>
              </a:xfrm>
              <a:prstGeom prst="rect">
                <a:avLst/>
              </a:prstGeom>
              <a:noFill/>
              <a:ln w="793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39943" name="Picture 103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78" y="3407"/>
              <a:ext cx="650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4" name="Rectangle 1034"/>
            <p:cNvSpPr>
              <a:spLocks noChangeArrowheads="1"/>
            </p:cNvSpPr>
            <p:nvPr/>
          </p:nvSpPr>
          <p:spPr bwMode="auto">
            <a:xfrm>
              <a:off x="4442" y="3435"/>
              <a:ext cx="117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9945" name="Rectangle 1035"/>
            <p:cNvSpPr>
              <a:spLocks noChangeArrowheads="1"/>
            </p:cNvSpPr>
            <p:nvPr/>
          </p:nvSpPr>
          <p:spPr bwMode="auto">
            <a:xfrm>
              <a:off x="4517" y="3481"/>
              <a:ext cx="1021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300" b="1" baseline="0">
                  <a:solidFill>
                    <a:srgbClr val="000000"/>
                  </a:solidFill>
                  <a:latin typeface="Arial" charset="0"/>
                </a:rPr>
                <a:t>Nutmeg Consultants</a:t>
              </a:r>
              <a:endParaRPr lang="pt-BR"/>
            </a:p>
          </p:txBody>
        </p:sp>
        <p:sp>
          <p:nvSpPr>
            <p:cNvPr id="39946" name="Rectangle 1036"/>
            <p:cNvSpPr>
              <a:spLocks noChangeArrowheads="1"/>
            </p:cNvSpPr>
            <p:nvPr/>
          </p:nvSpPr>
          <p:spPr bwMode="auto">
            <a:xfrm>
              <a:off x="2081" y="3435"/>
              <a:ext cx="562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9947" name="Rectangle 1037"/>
            <p:cNvSpPr>
              <a:spLocks noChangeArrowheads="1"/>
            </p:cNvSpPr>
            <p:nvPr/>
          </p:nvSpPr>
          <p:spPr bwMode="auto">
            <a:xfrm>
              <a:off x="2156" y="3480"/>
              <a:ext cx="36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baseline="0">
                  <a:solidFill>
                    <a:srgbClr val="000000"/>
                  </a:solidFill>
                  <a:latin typeface="Arial" charset="0"/>
                </a:rPr>
                <a:t>EPUSP</a:t>
              </a:r>
              <a:endParaRPr lang="pt-BR"/>
            </a:p>
          </p:txBody>
        </p:sp>
        <p:pic>
          <p:nvPicPr>
            <p:cNvPr id="39948" name="Picture 103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47" y="3101"/>
              <a:ext cx="368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9" name="Picture 103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43" y="3115"/>
              <a:ext cx="474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50" name="Picture 104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45" y="2740"/>
              <a:ext cx="737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51" name="Picture 104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92" y="3073"/>
              <a:ext cx="772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52" name="Picture 104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11" y="2726"/>
              <a:ext cx="527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53" name="Picture 104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53" y="2462"/>
              <a:ext cx="281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54" name="Picture 104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06" y="2476"/>
              <a:ext cx="720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55" name="Picture 104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48" y="2837"/>
              <a:ext cx="368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56" name="Picture 104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29" y="3032"/>
              <a:ext cx="26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047"/>
            <p:cNvGrpSpPr>
              <a:grpSpLocks/>
            </p:cNvGrpSpPr>
            <p:nvPr/>
          </p:nvGrpSpPr>
          <p:grpSpPr bwMode="auto">
            <a:xfrm>
              <a:off x="901" y="2462"/>
              <a:ext cx="408" cy="463"/>
              <a:chOff x="901" y="2462"/>
              <a:chExt cx="408" cy="463"/>
            </a:xfrm>
          </p:grpSpPr>
          <p:pic>
            <p:nvPicPr>
              <p:cNvPr id="39970" name="Picture 104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972" y="2462"/>
                <a:ext cx="256" cy="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71" name="Rectangle 1049"/>
              <p:cNvSpPr>
                <a:spLocks noChangeArrowheads="1"/>
              </p:cNvSpPr>
              <p:nvPr/>
            </p:nvSpPr>
            <p:spPr bwMode="auto">
              <a:xfrm>
                <a:off x="901" y="2733"/>
                <a:ext cx="40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972" name="Rectangle 1050"/>
              <p:cNvSpPr>
                <a:spLocks noChangeArrowheads="1"/>
              </p:cNvSpPr>
              <p:nvPr/>
            </p:nvSpPr>
            <p:spPr bwMode="auto">
              <a:xfrm>
                <a:off x="975" y="2778"/>
                <a:ext cx="308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200" b="1" baseline="0">
                    <a:solidFill>
                      <a:srgbClr val="000000"/>
                    </a:solidFill>
                    <a:latin typeface="Arial" charset="0"/>
                  </a:rPr>
                  <a:t>UFSC</a:t>
                </a:r>
                <a:endParaRPr lang="pt-BR"/>
              </a:p>
            </p:txBody>
          </p:sp>
        </p:grpSp>
        <p:pic>
          <p:nvPicPr>
            <p:cNvPr id="39958" name="Picture 105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873" y="2851"/>
              <a:ext cx="491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59" name="Picture 105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095" y="3240"/>
              <a:ext cx="491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60" name="Picture 1053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93" y="2449"/>
              <a:ext cx="561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054"/>
            <p:cNvGrpSpPr>
              <a:grpSpLocks/>
            </p:cNvGrpSpPr>
            <p:nvPr/>
          </p:nvGrpSpPr>
          <p:grpSpPr bwMode="auto">
            <a:xfrm>
              <a:off x="262" y="2907"/>
              <a:ext cx="422" cy="465"/>
              <a:chOff x="262" y="2907"/>
              <a:chExt cx="422" cy="465"/>
            </a:xfrm>
          </p:grpSpPr>
          <p:pic>
            <p:nvPicPr>
              <p:cNvPr id="39967" name="Picture 1055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332" y="2907"/>
                <a:ext cx="299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68" name="Rectangle 1056"/>
              <p:cNvSpPr>
                <a:spLocks noChangeArrowheads="1"/>
              </p:cNvSpPr>
              <p:nvPr/>
            </p:nvSpPr>
            <p:spPr bwMode="auto">
              <a:xfrm>
                <a:off x="262" y="3196"/>
                <a:ext cx="422" cy="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969" name="Rectangle 1057"/>
              <p:cNvSpPr>
                <a:spLocks noChangeArrowheads="1"/>
              </p:cNvSpPr>
              <p:nvPr/>
            </p:nvSpPr>
            <p:spPr bwMode="auto">
              <a:xfrm>
                <a:off x="338" y="3241"/>
                <a:ext cx="251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000" baseline="0">
                    <a:solidFill>
                      <a:srgbClr val="000000"/>
                    </a:solidFill>
                  </a:rPr>
                  <a:t>UFPE</a:t>
                </a:r>
                <a:endParaRPr lang="pt-BR"/>
              </a:p>
            </p:txBody>
          </p:sp>
        </p:grpSp>
        <p:pic>
          <p:nvPicPr>
            <p:cNvPr id="39962" name="Picture 1058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331" y="3240"/>
              <a:ext cx="632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63" name="Rectangle 1059"/>
            <p:cNvSpPr>
              <a:spLocks noChangeArrowheads="1"/>
            </p:cNvSpPr>
            <p:nvPr/>
          </p:nvSpPr>
          <p:spPr bwMode="auto">
            <a:xfrm>
              <a:off x="1456" y="2935"/>
              <a:ext cx="562" cy="231"/>
            </a:xfrm>
            <a:prstGeom prst="rect">
              <a:avLst/>
            </a:prstGeom>
            <a:solidFill>
              <a:srgbClr val="00CC99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9964" name="Rectangle 1060"/>
            <p:cNvSpPr>
              <a:spLocks noChangeArrowheads="1"/>
            </p:cNvSpPr>
            <p:nvPr/>
          </p:nvSpPr>
          <p:spPr bwMode="auto">
            <a:xfrm>
              <a:off x="1491" y="2996"/>
              <a:ext cx="491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300" baseline="0">
                  <a:solidFill>
                    <a:srgbClr val="000000"/>
                  </a:solidFill>
                </a:rPr>
                <a:t>Multividros</a:t>
              </a:r>
              <a:endParaRPr lang="pt-BR"/>
            </a:p>
          </p:txBody>
        </p:sp>
        <p:pic>
          <p:nvPicPr>
            <p:cNvPr id="39965" name="Picture 106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275" y="2449"/>
              <a:ext cx="2033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66" name="Picture 1062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34" y="3435"/>
              <a:ext cx="1065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971550" y="1125538"/>
          <a:ext cx="7416800" cy="5183187"/>
        </p:xfrm>
        <a:graphic>
          <a:graphicData uri="http://schemas.openxmlformats.org/presentationml/2006/ole">
            <p:oleObj spid="_x0000_s6146" name="Slide" r:id="rId3" imgW="4548526" imgH="3407297" progId="PowerPoint.Slide.8">
              <p:embed/>
            </p:oleObj>
          </a:graphicData>
        </a:graphic>
      </p:graphicFrame>
      <p:sp>
        <p:nvSpPr>
          <p:cNvPr id="322563" name="Text Box 3"/>
          <p:cNvSpPr txBox="1">
            <a:spLocks noChangeArrowheads="1"/>
          </p:cNvSpPr>
          <p:nvPr/>
        </p:nvSpPr>
        <p:spPr bwMode="auto">
          <a:xfrm>
            <a:off x="684213" y="620713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Displays X circuitos integrados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792163"/>
          </a:xfrm>
        </p:spPr>
        <p:txBody>
          <a:bodyPr>
            <a:normAutofit/>
          </a:bodyPr>
          <a:lstStyle/>
          <a:p>
            <a:r>
              <a:rPr lang="pt-BR" dirty="0" smtClean="0"/>
              <a:t>Field </a:t>
            </a:r>
            <a:r>
              <a:rPr lang="pt-BR" dirty="0" err="1" smtClean="0"/>
              <a:t>Emission</a:t>
            </a:r>
            <a:r>
              <a:rPr lang="pt-BR" dirty="0" smtClean="0"/>
              <a:t> Displays (</a:t>
            </a:r>
            <a:r>
              <a:rPr lang="pt-BR" dirty="0" err="1" smtClean="0"/>
              <a:t>FEDs</a:t>
            </a:r>
            <a:r>
              <a:rPr lang="pt-BR" dirty="0" smtClean="0"/>
              <a:t>)</a:t>
            </a:r>
            <a:endParaRPr lang="pt-BR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124744"/>
            <a:ext cx="7628458" cy="2951956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1997 até hoje – </a:t>
            </a:r>
            <a:r>
              <a:rPr lang="pt-BR" dirty="0" err="1" smtClean="0"/>
              <a:t>P&amp;D</a:t>
            </a:r>
            <a:r>
              <a:rPr lang="pt-BR" dirty="0" smtClean="0"/>
              <a:t> em </a:t>
            </a:r>
            <a:r>
              <a:rPr lang="pt-BR" dirty="0" err="1" smtClean="0"/>
              <a:t>FEDs</a:t>
            </a:r>
            <a:r>
              <a:rPr lang="pt-BR" dirty="0" smtClean="0"/>
              <a:t> no </a:t>
            </a:r>
            <a:r>
              <a:rPr lang="pt-BR" dirty="0" err="1" smtClean="0"/>
              <a:t>CenPRA</a:t>
            </a:r>
            <a:r>
              <a:rPr lang="pt-BR" dirty="0" smtClean="0"/>
              <a:t> com 4 patentes brasileiras e internacionais em </a:t>
            </a:r>
            <a:r>
              <a:rPr lang="pt-BR" dirty="0" err="1" smtClean="0"/>
              <a:t>FEDs</a:t>
            </a:r>
            <a:endParaRPr lang="pt-BR" dirty="0" smtClean="0"/>
          </a:p>
          <a:p>
            <a:pPr lvl="1"/>
            <a:r>
              <a:rPr lang="pt-BR" dirty="0" smtClean="0"/>
              <a:t>2001 – Prêmio internacional</a:t>
            </a:r>
          </a:p>
          <a:p>
            <a:pPr lvl="1"/>
            <a:r>
              <a:rPr lang="pt-BR" dirty="0" smtClean="0"/>
              <a:t>2002 – Criação da </a:t>
            </a:r>
            <a:r>
              <a:rPr lang="pt-BR" dirty="0" err="1" smtClean="0"/>
              <a:t>Numina</a:t>
            </a:r>
            <a:r>
              <a:rPr lang="pt-BR" dirty="0" smtClean="0"/>
              <a:t> Nanotecnologia</a:t>
            </a:r>
          </a:p>
          <a:p>
            <a:pPr lvl="1"/>
            <a:r>
              <a:rPr lang="pt-BR" dirty="0" smtClean="0"/>
              <a:t>2003 - 2005 – Projeto FED HP Brasil</a:t>
            </a:r>
          </a:p>
          <a:p>
            <a:pPr lvl="1"/>
            <a:r>
              <a:rPr lang="pt-BR" dirty="0" smtClean="0"/>
              <a:t>2004 – demonstração de tecnologia para displays  compatível com 40 polegadas (protótipos)</a:t>
            </a:r>
          </a:p>
          <a:p>
            <a:pPr lvl="1"/>
            <a:r>
              <a:rPr lang="pt-BR" dirty="0" smtClean="0"/>
              <a:t>2004 – 2008 - Projeto Jovem Pesquisador – FAPESP</a:t>
            </a:r>
          </a:p>
          <a:p>
            <a:endParaRPr lang="pt-BR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0" y="4159250"/>
          <a:ext cx="3600450" cy="2698750"/>
        </p:xfrm>
        <a:graphic>
          <a:graphicData uri="http://schemas.openxmlformats.org/presentationml/2006/ole">
            <p:oleObj spid="_x0000_s2050" name="Foto do Photo Editor" r:id="rId3" imgW="6095238" imgH="4571429" progId="MSPhotoEd.3">
              <p:embed/>
            </p:oleObj>
          </a:graphicData>
        </a:graphic>
      </p:graphicFrame>
      <p:pic>
        <p:nvPicPr>
          <p:cNvPr id="2053" name="Picture 5" descr="Cor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4508500"/>
            <a:ext cx="1552575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explodidocaptionEnglis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75" y="4221163"/>
            <a:ext cx="375285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66825"/>
            <a:ext cx="7772400" cy="1143000"/>
          </a:xfrm>
          <a:noFill/>
        </p:spPr>
        <p:txBody>
          <a:bodyPr/>
          <a:lstStyle/>
          <a:p>
            <a:r>
              <a:rPr lang="pt-BR" sz="1600" i="1" smtClean="0"/>
              <a:t>Roadmap</a:t>
            </a:r>
            <a:r>
              <a:rPr lang="pt-BR" sz="1600" smtClean="0"/>
              <a:t> de P&amp;D</a:t>
            </a:r>
            <a:endParaRPr lang="pt-BR" sz="2400" smtClean="0"/>
          </a:p>
        </p:txBody>
      </p:sp>
      <p:pic>
        <p:nvPicPr>
          <p:cNvPr id="40963" name="Picture 3" descr="Digitalizar0004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4600" y="1947863"/>
            <a:ext cx="4343400" cy="3989387"/>
          </a:xfrm>
          <a:noFill/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229100" y="6002338"/>
            <a:ext cx="4156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i="1" baseline="0"/>
              <a:t>R.N.Kostoff et al – Trans. IEEE on Eng. Management, May 2001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684213" y="692150"/>
            <a:ext cx="77724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Operação LCD - TN</a:t>
            </a:r>
          </a:p>
        </p:txBody>
      </p:sp>
      <p:pic>
        <p:nvPicPr>
          <p:cNvPr id="41987" name="Picture 3" descr="C:\Arquivos de programas\Antonio\RoadMap\Figuras\novas\figura6nova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933450" y="1309688"/>
            <a:ext cx="7618413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468313" y="692150"/>
            <a:ext cx="429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FED - tecnologia Spindt</a:t>
            </a:r>
            <a:r>
              <a:rPr lang="en-US" sz="2800" b="1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1757363" y="3789363"/>
            <a:ext cx="2381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Several companies </a:t>
            </a:r>
          </a:p>
          <a:p>
            <a:pPr>
              <a:defRPr/>
            </a:pPr>
            <a:r>
              <a:rPr lang="en-US" sz="18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presented prototypes using this technology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03350" y="1341438"/>
            <a:ext cx="3197225" cy="1370012"/>
            <a:chOff x="302" y="860"/>
            <a:chExt cx="1620" cy="694"/>
          </a:xfrm>
        </p:grpSpPr>
        <p:sp>
          <p:nvSpPr>
            <p:cNvPr id="7176" name="Rectangle 5"/>
            <p:cNvSpPr>
              <a:spLocks noChangeArrowheads="1"/>
            </p:cNvSpPr>
            <p:nvPr/>
          </p:nvSpPr>
          <p:spPr bwMode="auto">
            <a:xfrm>
              <a:off x="333" y="882"/>
              <a:ext cx="1578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aphicFrame>
          <p:nvGraphicFramePr>
            <p:cNvPr id="7170" name="Object 3"/>
            <p:cNvGraphicFramePr>
              <a:graphicFrameLocks noChangeAspect="1"/>
            </p:cNvGraphicFramePr>
            <p:nvPr/>
          </p:nvGraphicFramePr>
          <p:xfrm>
            <a:off x="485" y="1026"/>
            <a:ext cx="702" cy="489"/>
          </p:xfrm>
          <a:graphic>
            <a:graphicData uri="http://schemas.openxmlformats.org/presentationml/2006/ole">
              <p:oleObj spid="_x0000_s7170" name="Imagem de bitmap" r:id="rId3" imgW="1486107" imgH="1085714" progId="Paint.Picture">
                <p:embed/>
              </p:oleObj>
            </a:graphicData>
          </a:graphic>
        </p:graphicFrame>
        <p:sp>
          <p:nvSpPr>
            <p:cNvPr id="177159" name="Text Box 7"/>
            <p:cNvSpPr txBox="1">
              <a:spLocks noChangeArrowheads="1"/>
            </p:cNvSpPr>
            <p:nvPr/>
          </p:nvSpPr>
          <p:spPr bwMode="auto">
            <a:xfrm>
              <a:off x="1187" y="1413"/>
              <a:ext cx="599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(fonte: FUTUBA)</a:t>
              </a:r>
              <a:endPara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7178" name="Line 8"/>
            <p:cNvSpPr>
              <a:spLocks noChangeShapeType="1"/>
            </p:cNvSpPr>
            <p:nvPr/>
          </p:nvSpPr>
          <p:spPr bwMode="auto">
            <a:xfrm>
              <a:off x="1205" y="1218"/>
              <a:ext cx="2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7161" name="Text Box 9"/>
            <p:cNvSpPr txBox="1">
              <a:spLocks noChangeArrowheads="1"/>
            </p:cNvSpPr>
            <p:nvPr/>
          </p:nvSpPr>
          <p:spPr bwMode="auto">
            <a:xfrm>
              <a:off x="1398" y="1023"/>
              <a:ext cx="524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i="1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Spindt</a:t>
              </a:r>
            </a:p>
            <a:p>
              <a:pPr>
                <a:defRPr/>
              </a:pPr>
              <a:r>
                <a:rPr lang="en-US" sz="1400" b="1" i="1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emitter</a:t>
              </a:r>
              <a:endParaRPr lang="en-US" sz="12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177162" name="Text Box 10"/>
            <p:cNvSpPr txBox="1">
              <a:spLocks noChangeArrowheads="1"/>
            </p:cNvSpPr>
            <p:nvPr/>
          </p:nvSpPr>
          <p:spPr bwMode="auto">
            <a:xfrm>
              <a:off x="302" y="860"/>
              <a:ext cx="104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Triode configuration</a:t>
              </a:r>
              <a:endParaRPr lang="en-US" b="1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7174" name="Picture 11" descr="Spind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4713" y="1079500"/>
            <a:ext cx="3430587" cy="523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64" name="Rectangle 12"/>
          <p:cNvSpPr>
            <a:spLocks noChangeArrowheads="1"/>
          </p:cNvSpPr>
          <p:nvPr/>
        </p:nvSpPr>
        <p:spPr bwMode="auto">
          <a:xfrm>
            <a:off x="4630738" y="6302375"/>
            <a:ext cx="1454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</a:t>
            </a:r>
            <a:r>
              <a:rPr lang="en-US" sz="900" b="1" baseline="0">
                <a:latin typeface="Arial" charset="0"/>
              </a:rPr>
              <a:t>fonte: Brodie e Spindt)</a:t>
            </a:r>
            <a:endParaRPr lang="en-US" sz="1000" b="1" baseline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FigMe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524000"/>
            <a:ext cx="61722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2797175" y="4232275"/>
          <a:ext cx="3905250" cy="2303463"/>
        </p:xfrm>
        <a:graphic>
          <a:graphicData uri="http://schemas.openxmlformats.org/presentationml/2006/ole">
            <p:oleObj spid="_x0000_s8194" name="Imagem de bitmap" r:id="rId4" imgW="8961905" imgH="5285714" progId="Paint.Picture">
              <p:embed/>
            </p:oleObj>
          </a:graphicData>
        </a:graphic>
      </p:graphicFrame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5548313" y="5302250"/>
            <a:ext cx="73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defRPr/>
            </a:pPr>
            <a:r>
              <a:rPr lang="en-US" sz="1600" b="1" baseline="0">
                <a:latin typeface="Arial" charset="0"/>
              </a:rPr>
              <a:t>pores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H="1" flipV="1">
            <a:off x="4422775" y="5492750"/>
            <a:ext cx="11747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pt-BR"/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5557838" y="5764213"/>
            <a:ext cx="7350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defRPr/>
            </a:pPr>
            <a:r>
              <a:rPr lang="en-US" sz="1600" b="1" baseline="0">
                <a:latin typeface="Arial" charset="0"/>
              </a:rPr>
              <a:t>frame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H="1" flipV="1">
            <a:off x="4789488" y="5935663"/>
            <a:ext cx="769937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pt-BR"/>
          </a:p>
        </p:txBody>
      </p:sp>
      <p:sp>
        <p:nvSpPr>
          <p:cNvPr id="178184" name="Text Box 8"/>
          <p:cNvSpPr txBox="1">
            <a:spLocks noChangeArrowheads="1"/>
          </p:cNvSpPr>
          <p:nvPr/>
        </p:nvSpPr>
        <p:spPr bwMode="auto">
          <a:xfrm>
            <a:off x="4975225" y="4308475"/>
            <a:ext cx="1738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en-US" sz="1600" b="1" baseline="0">
                <a:latin typeface="Arial" charset="0"/>
              </a:rPr>
              <a:t>(top view)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647700" y="647700"/>
            <a:ext cx="8210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Poros para emissão de campo (CenPRA)</a:t>
            </a:r>
            <a:endParaRPr lang="en-US" sz="2800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609600" y="1295400"/>
          <a:ext cx="3124200" cy="2460625"/>
        </p:xfrm>
        <a:graphic>
          <a:graphicData uri="http://schemas.openxmlformats.org/presentationml/2006/ole">
            <p:oleObj spid="_x0000_s9218" name="Picture" r:id="rId3" imgW="5468138" imgH="4306005" progId="Word.Picture.8">
              <p:embed/>
            </p:oleObj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609600" y="3810000"/>
          <a:ext cx="3135313" cy="2462213"/>
        </p:xfrm>
        <a:graphic>
          <a:graphicData uri="http://schemas.openxmlformats.org/presentationml/2006/ole">
            <p:oleObj spid="_x0000_s9219" name="Document" r:id="rId4" imgW="4074840" imgH="3200400" progId="Word.Document.8">
              <p:embed/>
            </p:oleObj>
          </a:graphicData>
        </a:graphic>
      </p:graphicFrame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442913" y="547688"/>
            <a:ext cx="2355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SEM e PEEM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787900" y="1311275"/>
            <a:ext cx="2438400" cy="3119438"/>
            <a:chOff x="2400" y="1008"/>
            <a:chExt cx="1536" cy="1965"/>
          </a:xfrm>
        </p:grpSpPr>
        <p:sp>
          <p:nvSpPr>
            <p:cNvPr id="179206" name="Rectangle 6"/>
            <p:cNvSpPr>
              <a:spLocks noChangeArrowheads="1"/>
            </p:cNvSpPr>
            <p:nvPr/>
          </p:nvSpPr>
          <p:spPr bwMode="auto">
            <a:xfrm>
              <a:off x="2650" y="2607"/>
              <a:ext cx="1067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poro emissor</a:t>
              </a:r>
            </a:p>
            <a:p>
              <a:pPr algn="ctr">
                <a:defRPr/>
              </a:pPr>
              <a:r>
                <a:rPr lang="en-US" sz="1600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(</a:t>
              </a:r>
              <a:r>
                <a:rPr lang="en-US" sz="1600" i="1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onset</a:t>
              </a:r>
              <a:r>
                <a:rPr lang="en-US" sz="1600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7.5 V/</a:t>
              </a:r>
              <a:r>
                <a:rPr lang="en-US" sz="1600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m)</a:t>
              </a:r>
              <a:endParaRPr lang="en-US" sz="1800" baseline="0">
                <a:latin typeface="Arial" charset="0"/>
                <a:sym typeface="Symbol" pitchFamily="18" charset="2"/>
              </a:endParaRPr>
            </a:p>
          </p:txBody>
        </p:sp>
        <p:sp>
          <p:nvSpPr>
            <p:cNvPr id="9228" name="Rectangle 7"/>
            <p:cNvSpPr>
              <a:spLocks noChangeArrowheads="1"/>
            </p:cNvSpPr>
            <p:nvPr/>
          </p:nvSpPr>
          <p:spPr bwMode="auto">
            <a:xfrm>
              <a:off x="2400" y="2313"/>
              <a:ext cx="1533" cy="20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aphicFrame>
          <p:nvGraphicFramePr>
            <p:cNvPr id="9220" name="Object 8"/>
            <p:cNvGraphicFramePr>
              <a:graphicFrameLocks noChangeAspect="1"/>
            </p:cNvGraphicFramePr>
            <p:nvPr/>
          </p:nvGraphicFramePr>
          <p:xfrm>
            <a:off x="2400" y="1008"/>
            <a:ext cx="1536" cy="1328"/>
          </p:xfrm>
          <a:graphic>
            <a:graphicData uri="http://schemas.openxmlformats.org/presentationml/2006/ole">
              <p:oleObj spid="_x0000_s9220" name="Picture" r:id="rId5" imgW="2978280" imgH="2946240" progId="Word.Picture.8">
                <p:embed/>
              </p:oleObj>
            </a:graphicData>
          </a:graphic>
        </p:graphicFrame>
        <p:sp>
          <p:nvSpPr>
            <p:cNvPr id="9229" name="Line 9"/>
            <p:cNvSpPr>
              <a:spLocks noChangeShapeType="1"/>
            </p:cNvSpPr>
            <p:nvPr/>
          </p:nvSpPr>
          <p:spPr bwMode="auto">
            <a:xfrm>
              <a:off x="2518" y="2485"/>
              <a:ext cx="1303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0" name="Text Box 10"/>
            <p:cNvSpPr txBox="1">
              <a:spLocks noChangeArrowheads="1"/>
            </p:cNvSpPr>
            <p:nvPr/>
          </p:nvSpPr>
          <p:spPr bwMode="auto">
            <a:xfrm>
              <a:off x="2911" y="2304"/>
              <a:ext cx="457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baseline="0">
                  <a:solidFill>
                    <a:schemeClr val="bg1"/>
                  </a:solidFill>
                </a:rPr>
                <a:t>50 </a:t>
              </a:r>
              <a:r>
                <a:rPr lang="en-US" sz="1600" b="1" baseline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sz="1600" b="1" baseline="0">
                  <a:solidFill>
                    <a:schemeClr val="bg1"/>
                  </a:solidFill>
                </a:rPr>
                <a:t>m</a:t>
              </a:r>
              <a:endParaRPr lang="en-US" baseline="0">
                <a:solidFill>
                  <a:srgbClr val="000000"/>
                </a:solidFill>
              </a:endParaRPr>
            </a:p>
          </p:txBody>
        </p:sp>
        <p:sp>
          <p:nvSpPr>
            <p:cNvPr id="9231" name="AutoShape 11"/>
            <p:cNvSpPr>
              <a:spLocks noChangeArrowheads="1"/>
            </p:cNvSpPr>
            <p:nvPr/>
          </p:nvSpPr>
          <p:spPr bwMode="auto">
            <a:xfrm rot="2656348">
              <a:off x="2841" y="2004"/>
              <a:ext cx="149" cy="311"/>
            </a:xfrm>
            <a:prstGeom prst="upArrow">
              <a:avLst>
                <a:gd name="adj1" fmla="val 44750"/>
                <a:gd name="adj2" fmla="val 8349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9212" name="Text Box 12"/>
            <p:cNvSpPr txBox="1">
              <a:spLocks noChangeArrowheads="1"/>
            </p:cNvSpPr>
            <p:nvPr/>
          </p:nvSpPr>
          <p:spPr bwMode="auto">
            <a:xfrm>
              <a:off x="2431" y="1008"/>
              <a:ext cx="6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baseline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PEEM</a:t>
              </a:r>
              <a:endParaRPr lang="en-US" b="1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79213" name="Text Box 13"/>
          <p:cNvSpPr txBox="1">
            <a:spLocks noChangeArrowheads="1"/>
          </p:cNvSpPr>
          <p:nvPr/>
        </p:nvSpPr>
        <p:spPr bwMode="auto">
          <a:xfrm>
            <a:off x="609600" y="1292225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SEM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9214" name="Text Box 14"/>
          <p:cNvSpPr txBox="1">
            <a:spLocks noChangeArrowheads="1"/>
          </p:cNvSpPr>
          <p:nvPr/>
        </p:nvSpPr>
        <p:spPr bwMode="auto">
          <a:xfrm>
            <a:off x="609600" y="3806825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SEM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9215" name="Rectangle 15"/>
          <p:cNvSpPr>
            <a:spLocks noChangeArrowheads="1"/>
          </p:cNvSpPr>
          <p:nvPr/>
        </p:nvSpPr>
        <p:spPr bwMode="auto">
          <a:xfrm>
            <a:off x="3889375" y="4765675"/>
            <a:ext cx="52165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2075" indent="-92075">
              <a:buFontTx/>
              <a:buChar char="•"/>
              <a:defRPr/>
            </a:pPr>
            <a:r>
              <a:rPr lang="en-US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distância entre poros: 200 </a:t>
            </a:r>
            <a:r>
              <a:rPr lang="en-US" sz="16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m</a:t>
            </a:r>
            <a:endParaRPr lang="en-US" sz="1600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sym typeface="Symbol" pitchFamily="18" charset="2"/>
            </a:endParaRPr>
          </a:p>
          <a:p>
            <a:pPr marL="92075" indent="-92075">
              <a:buFontTx/>
              <a:buChar char="•"/>
              <a:defRPr/>
            </a:pPr>
            <a:r>
              <a:rPr lang="en-US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sem emissão entre poros</a:t>
            </a:r>
          </a:p>
          <a:p>
            <a:pPr marL="92075" indent="-92075">
              <a:buFontTx/>
              <a:buChar char="•"/>
              <a:defRPr/>
            </a:pPr>
            <a:r>
              <a:rPr lang="en-US" sz="1800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spots</a:t>
            </a:r>
            <a:r>
              <a:rPr lang="en-US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ao redor do poro (emissão não uniforme)</a:t>
            </a:r>
          </a:p>
          <a:p>
            <a:pPr marL="92075" indent="-92075">
              <a:buFontTx/>
              <a:buChar char="•"/>
              <a:defRPr/>
            </a:pPr>
            <a:r>
              <a:rPr lang="en-US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nem todos os poros emitem para um mesmo campo</a:t>
            </a:r>
          </a:p>
        </p:txBody>
      </p:sp>
      <p:sp>
        <p:nvSpPr>
          <p:cNvPr id="179216" name="Rectangle 16"/>
          <p:cNvSpPr>
            <a:spLocks noChangeArrowheads="1"/>
          </p:cNvSpPr>
          <p:nvPr/>
        </p:nvSpPr>
        <p:spPr bwMode="auto">
          <a:xfrm>
            <a:off x="7265988" y="1951038"/>
            <a:ext cx="16938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defRPr/>
            </a:pPr>
            <a:r>
              <a:rPr lang="en-US" sz="16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</a:t>
            </a:r>
            <a:r>
              <a:rPr lang="en-US" sz="1600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máximo campo</a:t>
            </a:r>
          </a:p>
          <a:p>
            <a:pPr algn="ctr">
              <a:defRPr/>
            </a:pPr>
            <a:r>
              <a:rPr lang="en-US" sz="1600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elétrico possível:</a:t>
            </a:r>
          </a:p>
          <a:p>
            <a:pPr algn="ctr">
              <a:defRPr/>
            </a:pPr>
            <a:r>
              <a:rPr lang="en-US" sz="1600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</a:t>
            </a:r>
            <a:r>
              <a:rPr lang="en-US" sz="1600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10</a:t>
            </a:r>
            <a:r>
              <a:rPr lang="en-US" sz="16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V/</a:t>
            </a:r>
            <a:r>
              <a:rPr lang="en-US" sz="16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m)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ILT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446088" y="914400"/>
            <a:ext cx="3883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Polymeric Membrane:</a:t>
            </a:r>
          </a:p>
        </p:txBody>
      </p:sp>
      <p:pic>
        <p:nvPicPr>
          <p:cNvPr id="43012" name="Picture 4" descr="GERAL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5240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-457200" y="4572000"/>
            <a:ext cx="101346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2">
              <a:buFontTx/>
              <a:buChar char="•"/>
              <a:defRPr/>
            </a:pPr>
            <a:r>
              <a:rPr lang="en-US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“toothed” metallic edge: uniform emission around the pore</a:t>
            </a:r>
          </a:p>
          <a:p>
            <a:pPr lvl="2">
              <a:buFontTx/>
              <a:buChar char="•"/>
              <a:defRPr/>
            </a:pPr>
            <a:r>
              <a:rPr lang="en-US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triode</a:t>
            </a:r>
          </a:p>
          <a:p>
            <a:pPr lvl="2">
              <a:buFontTx/>
              <a:buChar char="•"/>
              <a:defRPr/>
            </a:pPr>
            <a:r>
              <a:rPr lang="en-US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high density of emitters</a:t>
            </a:r>
          </a:p>
          <a:p>
            <a:pPr lvl="2">
              <a:buFontTx/>
              <a:buChar char="•"/>
              <a:defRPr/>
            </a:pPr>
            <a:r>
              <a:rPr lang="en-US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large area (we made 3” wide membranes with no problem, 7” should be easy)</a:t>
            </a:r>
          </a:p>
          <a:p>
            <a:pPr lvl="2">
              <a:buFontTx/>
              <a:buChar char="•"/>
              <a:defRPr/>
            </a:pPr>
            <a:r>
              <a:rPr lang="en-US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DLC coating to enhance emission</a:t>
            </a:r>
          </a:p>
          <a:p>
            <a:pPr lvl="2">
              <a:buFontTx/>
              <a:buChar char="•"/>
              <a:defRPr/>
            </a:pPr>
            <a:r>
              <a:rPr lang="en-US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embedded spacers? (high density of low aspect ratio spacers)</a:t>
            </a:r>
          </a:p>
        </p:txBody>
      </p:sp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2667000" y="1447800"/>
            <a:ext cx="14636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600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5 </a:t>
            </a:r>
            <a:r>
              <a:rPr lang="en-US" sz="1600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m  thick</a:t>
            </a:r>
          </a:p>
          <a:p>
            <a:pPr>
              <a:buFontTx/>
              <a:buChar char="•"/>
              <a:defRPr/>
            </a:pPr>
            <a:r>
              <a:rPr lang="en-US" sz="1600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 self-standing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>
            <a:off x="2286000" y="2819400"/>
            <a:ext cx="228600" cy="2286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1754188" y="2590800"/>
            <a:ext cx="608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moat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>
            <a:off x="3276600" y="2590800"/>
            <a:ext cx="304800" cy="304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0234" name="Text Box 10"/>
          <p:cNvSpPr txBox="1">
            <a:spLocks noChangeArrowheads="1"/>
          </p:cNvSpPr>
          <p:nvPr/>
        </p:nvSpPr>
        <p:spPr bwMode="auto">
          <a:xfrm>
            <a:off x="3581400" y="2362200"/>
            <a:ext cx="990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metallic edge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80235" name="Text Box 11"/>
          <p:cNvSpPr txBox="1">
            <a:spLocks noChangeArrowheads="1"/>
          </p:cNvSpPr>
          <p:nvPr/>
        </p:nvSpPr>
        <p:spPr bwMode="auto">
          <a:xfrm>
            <a:off x="7878763" y="6583363"/>
            <a:ext cx="1258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V.P. Mammana</a:t>
            </a:r>
            <a:endParaRPr lang="en-US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306513" y="1827213"/>
          <a:ext cx="4932362" cy="3708400"/>
        </p:xfrm>
        <a:graphic>
          <a:graphicData uri="http://schemas.openxmlformats.org/presentationml/2006/ole">
            <p:oleObj spid="_x0000_s10242" name="Documento" r:id="rId3" imgW="2629440" imgH="1976760" progId="Word.Document.8">
              <p:embed/>
            </p:oleObj>
          </a:graphicData>
        </a:graphic>
      </p:graphicFrame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498475" y="492125"/>
            <a:ext cx="8645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Membrana emissora em polímero (CenPRA)</a:t>
            </a:r>
            <a:endParaRPr lang="en-US" sz="2800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299200" y="3654425"/>
            <a:ext cx="2586038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2075" indent="-92075">
              <a:buFontTx/>
              <a:buChar char="•"/>
            </a:pPr>
            <a:r>
              <a:rPr lang="en-US" sz="1400" b="1" baseline="0">
                <a:latin typeface="Arial" charset="0"/>
              </a:rPr>
              <a:t>10 microns thick </a:t>
            </a:r>
          </a:p>
          <a:p>
            <a:pPr marL="92075" indent="-92075">
              <a:buFontTx/>
              <a:buChar char="•"/>
            </a:pPr>
            <a:r>
              <a:rPr lang="en-US" sz="1400" b="1" baseline="0">
                <a:latin typeface="Arial" charset="0"/>
              </a:rPr>
              <a:t>3 cm wide</a:t>
            </a:r>
          </a:p>
          <a:p>
            <a:pPr marL="92075" indent="-92075">
              <a:buFontTx/>
              <a:buChar char="•"/>
            </a:pPr>
            <a:r>
              <a:rPr lang="en-US" sz="1400" b="1" baseline="0">
                <a:latin typeface="Arial" charset="0"/>
              </a:rPr>
              <a:t>10 microns wide pores 30 microns apart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ChangeArrowheads="1"/>
          </p:cNvSpPr>
          <p:nvPr/>
        </p:nvSpPr>
        <p:spPr bwMode="auto">
          <a:xfrm>
            <a:off x="1409700" y="568325"/>
            <a:ext cx="6376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FEDs com </a:t>
            </a:r>
            <a:r>
              <a:rPr lang="en-US" sz="36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nanotubos</a:t>
            </a:r>
            <a:r>
              <a:rPr lang="en-US" sz="28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de carbono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476500" y="3862388"/>
            <a:ext cx="4427538" cy="2036762"/>
            <a:chOff x="1651" y="2285"/>
            <a:chExt cx="2789" cy="1283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656" y="2608"/>
              <a:ext cx="2784" cy="960"/>
              <a:chOff x="1200" y="1728"/>
              <a:chExt cx="2784" cy="960"/>
            </a:xfrm>
          </p:grpSpPr>
          <p:sp>
            <p:nvSpPr>
              <p:cNvPr id="44051" name="Rectangle 5"/>
              <p:cNvSpPr>
                <a:spLocks noChangeArrowheads="1"/>
              </p:cNvSpPr>
              <p:nvPr/>
            </p:nvSpPr>
            <p:spPr bwMode="auto">
              <a:xfrm>
                <a:off x="1200" y="1728"/>
                <a:ext cx="2784" cy="96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44052" name="Picture 6" descr="planar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48" y="1776"/>
                <a:ext cx="2712" cy="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2279" name="Rectangle 7"/>
            <p:cNvSpPr>
              <a:spLocks noChangeArrowheads="1"/>
            </p:cNvSpPr>
            <p:nvPr/>
          </p:nvSpPr>
          <p:spPr bwMode="auto">
            <a:xfrm>
              <a:off x="1651" y="2285"/>
              <a:ext cx="2787" cy="32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baseline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Flat emitter</a:t>
              </a:r>
              <a:endParaRPr lang="en-US" b="1" baseline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214438" y="1517650"/>
            <a:ext cx="6989762" cy="1868488"/>
            <a:chOff x="1134" y="1024"/>
            <a:chExt cx="4019" cy="937"/>
          </a:xfrm>
        </p:grpSpPr>
        <p:sp>
          <p:nvSpPr>
            <p:cNvPr id="44037" name="Rectangle 9"/>
            <p:cNvSpPr>
              <a:spLocks noChangeArrowheads="1"/>
            </p:cNvSpPr>
            <p:nvPr/>
          </p:nvSpPr>
          <p:spPr bwMode="auto">
            <a:xfrm>
              <a:off x="1134" y="1024"/>
              <a:ext cx="4019" cy="9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4038" name="Line 10"/>
            <p:cNvSpPr>
              <a:spLocks noChangeShapeType="1"/>
            </p:cNvSpPr>
            <p:nvPr/>
          </p:nvSpPr>
          <p:spPr bwMode="auto">
            <a:xfrm flipV="1">
              <a:off x="2468" y="1263"/>
              <a:ext cx="528" cy="24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4039" name="Line 11"/>
            <p:cNvSpPr>
              <a:spLocks noChangeShapeType="1"/>
            </p:cNvSpPr>
            <p:nvPr/>
          </p:nvSpPr>
          <p:spPr bwMode="auto">
            <a:xfrm>
              <a:off x="2468" y="1503"/>
              <a:ext cx="528" cy="24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4040" name="Text Box 12"/>
            <p:cNvSpPr txBox="1">
              <a:spLocks noChangeArrowheads="1"/>
            </p:cNvSpPr>
            <p:nvPr/>
          </p:nvSpPr>
          <p:spPr bwMode="auto">
            <a:xfrm>
              <a:off x="3007" y="1119"/>
              <a:ext cx="537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baseline="0">
                  <a:solidFill>
                    <a:srgbClr val="FF3300"/>
                  </a:solidFill>
                  <a:latin typeface="Arial" charset="0"/>
                </a:rPr>
                <a:t>SWNT</a:t>
              </a:r>
              <a:endParaRPr lang="en-US" b="1" baseline="0">
                <a:solidFill>
                  <a:srgbClr val="CC6600"/>
                </a:solidFill>
                <a:latin typeface="Arial" charset="0"/>
              </a:endParaRPr>
            </a:p>
          </p:txBody>
        </p:sp>
        <p:sp>
          <p:nvSpPr>
            <p:cNvPr id="182285" name="Text Box 13"/>
            <p:cNvSpPr txBox="1">
              <a:spLocks noChangeArrowheads="1"/>
            </p:cNvSpPr>
            <p:nvPr/>
          </p:nvSpPr>
          <p:spPr bwMode="auto">
            <a:xfrm>
              <a:off x="3004" y="1637"/>
              <a:ext cx="560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baseline="0">
                  <a:solidFill>
                    <a:srgbClr val="FF3300"/>
                  </a:solidFill>
                  <a:latin typeface="Arial" charset="0"/>
                </a:rPr>
                <a:t>MWNT</a:t>
              </a:r>
              <a:endParaRPr lang="en-US" b="1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pic>
          <p:nvPicPr>
            <p:cNvPr id="44042" name="Picture 14" descr="mwnt"/>
            <p:cNvPicPr>
              <a:picLocks noChangeAspect="1" noChangeArrowheads="1"/>
            </p:cNvPicPr>
            <p:nvPr/>
          </p:nvPicPr>
          <p:blipFill>
            <a:blip r:embed="rId3" cstate="print">
              <a:lum bright="-46000" contrast="100000"/>
              <a:grayscl/>
              <a:biLevel thresh="50000"/>
            </a:blip>
            <a:srcRect/>
            <a:stretch>
              <a:fillRect/>
            </a:stretch>
          </p:blipFill>
          <p:spPr bwMode="auto">
            <a:xfrm>
              <a:off x="3640" y="1523"/>
              <a:ext cx="465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3" name="Picture 15" descr="swnt"/>
            <p:cNvPicPr>
              <a:picLocks noChangeAspect="1" noChangeArrowheads="1"/>
            </p:cNvPicPr>
            <p:nvPr/>
          </p:nvPicPr>
          <p:blipFill>
            <a:blip r:embed="rId4" cstate="print">
              <a:lum bright="24000" contrast="90000"/>
              <a:grayscl/>
              <a:biLevel thresh="50000"/>
            </a:blip>
            <a:srcRect/>
            <a:stretch>
              <a:fillRect/>
            </a:stretch>
          </p:blipFill>
          <p:spPr bwMode="auto">
            <a:xfrm>
              <a:off x="3640" y="1053"/>
              <a:ext cx="468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4" name="Picture 16" descr="tubo"/>
            <p:cNvPicPr>
              <a:picLocks noChangeAspect="1" noChangeArrowheads="1"/>
            </p:cNvPicPr>
            <p:nvPr/>
          </p:nvPicPr>
          <p:blipFill>
            <a:blip r:embed="rId5" cstate="print">
              <a:lum bright="-78000" contrast="100000"/>
            </a:blip>
            <a:srcRect/>
            <a:stretch>
              <a:fillRect/>
            </a:stretch>
          </p:blipFill>
          <p:spPr bwMode="auto">
            <a:xfrm>
              <a:off x="1181" y="1066"/>
              <a:ext cx="803" cy="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2289" name="Rectangle 17"/>
            <p:cNvSpPr>
              <a:spLocks noChangeArrowheads="1"/>
            </p:cNvSpPr>
            <p:nvPr/>
          </p:nvSpPr>
          <p:spPr bwMode="auto">
            <a:xfrm>
              <a:off x="1484" y="1054"/>
              <a:ext cx="953" cy="8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sz="1400" b="1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182290" name="Text Box 18"/>
            <p:cNvSpPr txBox="1">
              <a:spLocks noChangeArrowheads="1"/>
            </p:cNvSpPr>
            <p:nvPr/>
          </p:nvSpPr>
          <p:spPr bwMode="auto">
            <a:xfrm>
              <a:off x="1525" y="1082"/>
              <a:ext cx="723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baseline="0">
                  <a:latin typeface="Arial" charset="0"/>
                </a:rPr>
                <a:t>Nanotubes</a:t>
              </a:r>
            </a:p>
            <a:p>
              <a:pPr>
                <a:defRPr/>
              </a:pPr>
              <a:r>
                <a:rPr lang="en-US" sz="1400" b="1" baseline="0">
                  <a:latin typeface="Arial" charset="0"/>
                </a:rPr>
                <a:t>are excellent</a:t>
              </a:r>
            </a:p>
            <a:p>
              <a:pPr>
                <a:defRPr/>
              </a:pPr>
              <a:r>
                <a:rPr lang="en-US" sz="1400" b="1" baseline="0">
                  <a:latin typeface="Arial" charset="0"/>
                </a:rPr>
                <a:t>emitters</a:t>
              </a:r>
              <a:endParaRPr lang="en-US" b="1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44047" name="Rectangle 19"/>
            <p:cNvSpPr>
              <a:spLocks noChangeArrowheads="1"/>
            </p:cNvSpPr>
            <p:nvPr/>
          </p:nvSpPr>
          <p:spPr bwMode="auto">
            <a:xfrm>
              <a:off x="1183" y="1057"/>
              <a:ext cx="1258" cy="8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2292" name="Text Box 20"/>
            <p:cNvSpPr txBox="1">
              <a:spLocks noChangeArrowheads="1"/>
            </p:cNvSpPr>
            <p:nvPr/>
          </p:nvSpPr>
          <p:spPr bwMode="auto">
            <a:xfrm>
              <a:off x="4024" y="1193"/>
              <a:ext cx="1011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92075" indent="-92075">
                <a:buFontTx/>
                <a:buChar char="•"/>
                <a:defRPr/>
              </a:pPr>
              <a:r>
                <a:rPr lang="en-US" sz="1200" baseline="0">
                  <a:latin typeface="Arial" charset="0"/>
                </a:rPr>
                <a:t>Diameter: units of nm</a:t>
              </a:r>
            </a:p>
            <a:p>
              <a:pPr marL="92075" indent="-92075">
                <a:buFontTx/>
                <a:buChar char="•"/>
                <a:defRPr/>
              </a:pPr>
              <a:endParaRPr lang="en-US" sz="1200" baseline="0">
                <a:latin typeface="Arial" charset="0"/>
              </a:endParaRPr>
            </a:p>
            <a:p>
              <a:pPr marL="92075" indent="-92075">
                <a:buFontTx/>
                <a:buChar char="•"/>
                <a:defRPr/>
              </a:pPr>
              <a:endParaRPr lang="en-US" sz="1200" baseline="0">
                <a:latin typeface="Arial" charset="0"/>
              </a:endParaRPr>
            </a:p>
            <a:p>
              <a:pPr marL="92075" indent="-92075">
                <a:buFontTx/>
                <a:buChar char="•"/>
                <a:defRPr/>
              </a:pPr>
              <a:r>
                <a:rPr lang="en-US" sz="1200" baseline="0">
                  <a:latin typeface="Arial" charset="0"/>
                </a:rPr>
                <a:t>Diameter: tens of </a:t>
              </a:r>
              <a:r>
                <a:rPr lang="en-US" sz="1200" b="1" i="1" baseline="0">
                  <a:latin typeface="Arial" charset="0"/>
                  <a:sym typeface="Symbol" pitchFamily="18" charset="2"/>
                </a:rPr>
                <a:t>nm</a:t>
              </a:r>
              <a:endParaRPr lang="en-US" b="1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2"/>
          <p:cNvSpPr txBox="1">
            <a:spLocks noChangeArrowheads="1"/>
          </p:cNvSpPr>
          <p:nvPr/>
        </p:nvSpPr>
        <p:spPr bwMode="auto">
          <a:xfrm>
            <a:off x="1485900" y="714375"/>
            <a:ext cx="6457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Estrutura do OLED</a:t>
            </a:r>
            <a:endParaRPr lang="pt-BR" sz="1800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45059" name="Picture 3" descr="C:\Arquivos de programas\Antonio\RoadMap\Figuras\novas\figura8nova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282700" y="1760538"/>
            <a:ext cx="6881813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Arquivos de programas\Antonio\RoadMap\Figuras\novas\figura14nova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200275" y="842963"/>
            <a:ext cx="509428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C:\Arquivos de programas\Antonio\RoadMap\Figuras\novas\figura15nova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2951163" y="4311650"/>
            <a:ext cx="38592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smtClean="0"/>
              <a:t>Organic Light Emitting Displays (OLEDs) - histórico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sz="1800" dirty="0" smtClean="0"/>
          </a:p>
          <a:p>
            <a:r>
              <a:rPr lang="pt-BR" sz="1800" dirty="0" err="1" smtClean="0"/>
              <a:t>P&amp;D</a:t>
            </a:r>
            <a:r>
              <a:rPr lang="pt-BR" sz="1800" dirty="0" smtClean="0"/>
              <a:t> em </a:t>
            </a:r>
            <a:r>
              <a:rPr lang="pt-BR" sz="1800" dirty="0" err="1" smtClean="0"/>
              <a:t>OLEDs</a:t>
            </a:r>
            <a:r>
              <a:rPr lang="pt-BR" sz="1800" dirty="0" smtClean="0"/>
              <a:t> (desenvolvimento de materiais e processos e dispositivos) </a:t>
            </a:r>
          </a:p>
          <a:p>
            <a:r>
              <a:rPr lang="pt-BR" sz="1800" dirty="0" smtClean="0"/>
              <a:t>Universidades brasileiras (UFSC, LAPS/UFPR, UFPR, USP, PUCRJ, UNICAMP, entre outras)</a:t>
            </a:r>
          </a:p>
          <a:p>
            <a:r>
              <a:rPr lang="pt-BR" sz="1800" dirty="0" smtClean="0"/>
              <a:t>1998 - Criação da </a:t>
            </a:r>
            <a:r>
              <a:rPr lang="pt-BR" sz="1800" dirty="0" err="1" smtClean="0"/>
              <a:t>Optânica</a:t>
            </a:r>
            <a:r>
              <a:rPr lang="pt-BR" sz="1800" dirty="0" smtClean="0"/>
              <a:t> em Recife</a:t>
            </a:r>
          </a:p>
          <a:p>
            <a:r>
              <a:rPr lang="pt-BR" sz="1800" dirty="0" smtClean="0"/>
              <a:t>CTI</a:t>
            </a:r>
            <a:endParaRPr lang="pt-BR" sz="1800" dirty="0" smtClean="0"/>
          </a:p>
          <a:p>
            <a:pPr lvl="1"/>
            <a:r>
              <a:rPr lang="pt-BR" sz="1600" dirty="0" smtClean="0"/>
              <a:t>2000 – Início das atividades de </a:t>
            </a:r>
            <a:r>
              <a:rPr lang="pt-BR" sz="1600" dirty="0" err="1" smtClean="0"/>
              <a:t>PeD</a:t>
            </a:r>
            <a:endParaRPr lang="pt-BR" sz="1600" dirty="0" smtClean="0"/>
          </a:p>
          <a:p>
            <a:pPr lvl="1"/>
            <a:r>
              <a:rPr lang="pt-BR" sz="1600" dirty="0" smtClean="0"/>
              <a:t>2005 – Linha piloto de </a:t>
            </a:r>
            <a:r>
              <a:rPr lang="pt-BR" sz="1600" dirty="0" err="1" smtClean="0"/>
              <a:t>OLEDs</a:t>
            </a:r>
            <a:r>
              <a:rPr lang="pt-BR" sz="1600" dirty="0" smtClean="0"/>
              <a:t> do </a:t>
            </a:r>
            <a:r>
              <a:rPr lang="pt-BR" sz="1600" dirty="0" err="1" smtClean="0"/>
              <a:t>CenPRA</a:t>
            </a:r>
            <a:endParaRPr lang="pt-BR" sz="1600" dirty="0" smtClean="0"/>
          </a:p>
          <a:p>
            <a:pPr lvl="1"/>
            <a:r>
              <a:rPr lang="pt-BR" sz="1600" dirty="0" smtClean="0"/>
              <a:t>2005 – Parceria </a:t>
            </a:r>
            <a:r>
              <a:rPr lang="pt-BR" sz="1600" dirty="0" err="1" smtClean="0"/>
              <a:t>CenPRA</a:t>
            </a:r>
            <a:r>
              <a:rPr lang="pt-BR" sz="1600" dirty="0" smtClean="0"/>
              <a:t>/</a:t>
            </a:r>
            <a:r>
              <a:rPr lang="pt-BR" sz="1600" dirty="0" err="1" smtClean="0"/>
              <a:t>Optânica</a:t>
            </a:r>
            <a:r>
              <a:rPr lang="pt-BR" sz="1600" dirty="0" smtClean="0"/>
              <a:t> (Recife)</a:t>
            </a:r>
          </a:p>
          <a:p>
            <a:pPr lvl="1"/>
            <a:r>
              <a:rPr lang="pt-BR" sz="1600" dirty="0" smtClean="0"/>
              <a:t>2006 – Projeto </a:t>
            </a:r>
            <a:r>
              <a:rPr lang="pt-BR" sz="1600" dirty="0" err="1" smtClean="0"/>
              <a:t>CenPRA</a:t>
            </a:r>
            <a:r>
              <a:rPr lang="pt-BR" sz="1600" dirty="0" smtClean="0"/>
              <a:t>/</a:t>
            </a:r>
            <a:r>
              <a:rPr lang="pt-BR" sz="1600" dirty="0" err="1" smtClean="0"/>
              <a:t>Hewlett</a:t>
            </a:r>
            <a:r>
              <a:rPr lang="pt-BR" sz="1600" dirty="0" smtClean="0"/>
              <a:t> </a:t>
            </a:r>
            <a:r>
              <a:rPr lang="pt-BR" sz="1600" dirty="0" err="1" smtClean="0"/>
              <a:t>Packard</a:t>
            </a:r>
            <a:r>
              <a:rPr lang="pt-BR" sz="1600" dirty="0" smtClean="0"/>
              <a:t>/Brasil/</a:t>
            </a:r>
            <a:r>
              <a:rPr lang="pt-BR" sz="1600" dirty="0" err="1" smtClean="0"/>
              <a:t>Corvallis</a:t>
            </a:r>
            <a:r>
              <a:rPr lang="pt-BR" sz="1600" dirty="0" smtClean="0"/>
              <a:t> – novas tecnologias de fabricação (NCED). Linha piloto de prototipagem envolvendo </a:t>
            </a:r>
            <a:r>
              <a:rPr lang="pt-BR" sz="1600" dirty="0" err="1" smtClean="0"/>
              <a:t>back-plane</a:t>
            </a:r>
            <a:r>
              <a:rPr lang="pt-BR" sz="1600" dirty="0" smtClean="0"/>
              <a:t> de TFT flexível</a:t>
            </a:r>
          </a:p>
          <a:p>
            <a:endParaRPr lang="pt-BR" sz="1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Arquivos de programas\Antonio\RoadMap\Figuras\novas\figura10nova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128713" y="1446213"/>
            <a:ext cx="6884987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Arquivos de programas\Antonio\RoadMap\Figuras\novas\figura13nova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1144588" y="798513"/>
            <a:ext cx="6862762" cy="529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pt-BR" sz="20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744538" y="563563"/>
            <a:ext cx="77724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(MEMS) ou DMDs</a:t>
            </a:r>
            <a:endParaRPr lang="pt-BR" sz="2800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49156" name="Picture 4" descr="J:\FVA\Apresentação\Figuras\novas\fig.13.1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152525" y="1462088"/>
            <a:ext cx="6875463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pt-BR" sz="20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744538" y="563563"/>
            <a:ext cx="77724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Displays Gyricon</a:t>
            </a:r>
            <a:endParaRPr lang="pt-BR" sz="2800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0180" name="Picture 4" descr="J:\FVA\Apresentação\Figuras\novas\fig.12.16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281113" y="1639888"/>
            <a:ext cx="6772275" cy="449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pt-BR" sz="20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744538" y="582613"/>
            <a:ext cx="77724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Displays Eletrocrômicos</a:t>
            </a:r>
            <a:endParaRPr lang="pt-BR" sz="2800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1204" name="Picture 4" descr="J:\FVA\Apresentação\Figuras\novas\fig.12.13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185863" y="1387475"/>
            <a:ext cx="6867525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pt-BR" sz="20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744538" y="563563"/>
            <a:ext cx="77724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Displays Eletroforéticos</a:t>
            </a:r>
            <a:endParaRPr lang="pt-BR" sz="2800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2228" name="Picture 4" descr="J:\FVA\Apresentação\Figuras\novas\fig.12.2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225550" y="1727200"/>
            <a:ext cx="6864350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pt-BR" sz="20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744538" y="563563"/>
            <a:ext cx="77724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LCD plástico</a:t>
            </a:r>
          </a:p>
        </p:txBody>
      </p:sp>
      <p:pic>
        <p:nvPicPr>
          <p:cNvPr id="53252" name="Picture 4" descr="C:\Arquivos de programas\Antonio\RoadMap\Figuras\novas\f.11.68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176338" y="1481138"/>
            <a:ext cx="6777037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ChangeArrowheads="1"/>
          </p:cNvSpPr>
          <p:nvPr/>
        </p:nvSpPr>
        <p:spPr bwMode="auto">
          <a:xfrm>
            <a:off x="755650" y="620713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AMTFT LCD sobre plástico</a:t>
            </a:r>
          </a:p>
        </p:txBody>
      </p:sp>
      <p:pic>
        <p:nvPicPr>
          <p:cNvPr id="54275" name="Picture 3" descr="C:\Arquivos de programas\Antonio\RoadMap\Figuras\novas\f.11.76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223963" y="1735138"/>
            <a:ext cx="6954837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pt-BR" sz="20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45763" name="Rectangle 3"/>
          <p:cNvSpPr>
            <a:spLocks noChangeArrowheads="1"/>
          </p:cNvSpPr>
          <p:nvPr/>
        </p:nvSpPr>
        <p:spPr bwMode="auto">
          <a:xfrm>
            <a:off x="744538" y="37306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Evolução de a-Si para p-Si</a:t>
            </a:r>
            <a:r>
              <a:rPr lang="pt-BR" sz="2000" b="1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pic>
        <p:nvPicPr>
          <p:cNvPr id="55300" name="Picture 4" descr="C:\Arquivos de programas\Antonio\RoadMap\Figuras\novas\f.11.36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219200" y="1511300"/>
            <a:ext cx="6748463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pt-BR" sz="20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755650" y="6921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LCD com circuitos  (chassis de vidro)</a:t>
            </a:r>
          </a:p>
        </p:txBody>
      </p:sp>
      <p:pic>
        <p:nvPicPr>
          <p:cNvPr id="56324" name="Picture 4" descr="C:\Arquivos de programas\Antonio\RoadMap\Figuras\novas\f.11.37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214438" y="1722438"/>
            <a:ext cx="6772275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Tecnologias correlatas - histórico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pt-BR" sz="1600" smtClean="0"/>
              <a:t>Telas de toque</a:t>
            </a:r>
          </a:p>
          <a:p>
            <a:pPr>
              <a:lnSpc>
                <a:spcPct val="80000"/>
              </a:lnSpc>
            </a:pPr>
            <a:r>
              <a:rPr lang="pt-BR" sz="1600" smtClean="0"/>
              <a:t>Tabletes</a:t>
            </a:r>
          </a:p>
          <a:p>
            <a:pPr>
              <a:lnSpc>
                <a:spcPct val="80000"/>
              </a:lnSpc>
            </a:pPr>
            <a:r>
              <a:rPr lang="pt-BR" sz="1600" smtClean="0"/>
              <a:t>Vidros especiais</a:t>
            </a:r>
          </a:p>
          <a:p>
            <a:pPr>
              <a:lnSpc>
                <a:spcPct val="80000"/>
              </a:lnSpc>
            </a:pPr>
            <a:r>
              <a:rPr lang="pt-BR" sz="1600" smtClean="0"/>
              <a:t>Elementos de aquecimento</a:t>
            </a:r>
          </a:p>
          <a:p>
            <a:pPr>
              <a:lnSpc>
                <a:spcPct val="80000"/>
              </a:lnSpc>
            </a:pPr>
            <a:r>
              <a:rPr lang="pt-BR" sz="1600" smtClean="0"/>
              <a:t>Janelas inteligentes</a:t>
            </a:r>
          </a:p>
          <a:p>
            <a:pPr>
              <a:lnSpc>
                <a:spcPct val="80000"/>
              </a:lnSpc>
            </a:pPr>
            <a:r>
              <a:rPr lang="pt-BR" sz="1600" smtClean="0"/>
              <a:t>MEMs</a:t>
            </a:r>
          </a:p>
          <a:p>
            <a:pPr>
              <a:lnSpc>
                <a:spcPct val="80000"/>
              </a:lnSpc>
            </a:pPr>
            <a:r>
              <a:rPr lang="pt-BR" sz="1600" smtClean="0"/>
              <a:t>Outras</a:t>
            </a:r>
          </a:p>
          <a:p>
            <a:pPr>
              <a:lnSpc>
                <a:spcPct val="80000"/>
              </a:lnSpc>
            </a:pPr>
            <a:endParaRPr lang="pt-BR" sz="1600" smtClean="0"/>
          </a:p>
          <a:p>
            <a:pPr>
              <a:lnSpc>
                <a:spcPct val="80000"/>
              </a:lnSpc>
            </a:pPr>
            <a:r>
              <a:rPr lang="pt-BR" sz="1600" smtClean="0"/>
              <a:t>1989 até hoje - P&amp;D </a:t>
            </a:r>
          </a:p>
          <a:p>
            <a:pPr lvl="1">
              <a:lnSpc>
                <a:spcPct val="80000"/>
              </a:lnSpc>
            </a:pPr>
            <a:r>
              <a:rPr lang="pt-BR" sz="1400" smtClean="0"/>
              <a:t>1989 até hoje – fabricação de vidros especiais, tabletes e telas de toque para apoiar empresas e instituições de P&amp;D ibero-americanas no desenvolvimento de novos produtos (Brasil, Portugal, México, Argentina, Colômbia), no CenPRA</a:t>
            </a:r>
          </a:p>
          <a:p>
            <a:pPr lvl="1">
              <a:lnSpc>
                <a:spcPct val="80000"/>
              </a:lnSpc>
            </a:pPr>
            <a:r>
              <a:rPr lang="pt-BR" sz="1400" smtClean="0"/>
              <a:t>1989 –  Demonstração de viabilidade da eleição eletrônica em 4 Seções Eleitorais, no 2° Turno da Eleição para Governadores	</a:t>
            </a:r>
          </a:p>
          <a:p>
            <a:pPr lvl="1">
              <a:lnSpc>
                <a:spcPct val="80000"/>
              </a:lnSpc>
            </a:pPr>
            <a:r>
              <a:rPr lang="pt-BR" sz="1400" smtClean="0"/>
              <a:t>2005 – Criação da Multividros (Fortaleza)</a:t>
            </a:r>
          </a:p>
          <a:p>
            <a:pPr lvl="1">
              <a:lnSpc>
                <a:spcPct val="80000"/>
              </a:lnSpc>
            </a:pPr>
            <a:r>
              <a:rPr lang="pt-BR" sz="1400" smtClean="0"/>
              <a:t>2006 – Criação de novas empresas em negociação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pt-BR" sz="20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47811" name="Rectangle 3"/>
          <p:cNvSpPr>
            <a:spLocks noChangeArrowheads="1"/>
          </p:cNvSpPr>
          <p:nvPr/>
        </p:nvSpPr>
        <p:spPr bwMode="auto">
          <a:xfrm>
            <a:off x="755650" y="765175"/>
            <a:ext cx="77724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Sistema completo com p-Si</a:t>
            </a:r>
          </a:p>
        </p:txBody>
      </p:sp>
      <p:pic>
        <p:nvPicPr>
          <p:cNvPr id="57348" name="Picture 4" descr="C:\Arquivos de programas\Antonio\RoadMap\Figuras\novas\f.11.33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169988" y="1276350"/>
            <a:ext cx="6945312" cy="491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4191000" y="1143000"/>
            <a:ext cx="3429000" cy="54879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58371" name="Picture 3" descr="F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295400"/>
            <a:ext cx="2085975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468313" y="692150"/>
            <a:ext cx="12223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FEDs</a:t>
            </a:r>
            <a:endParaRPr lang="en-US" sz="2800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4114800" y="977900"/>
            <a:ext cx="0" cy="5562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58374" name="Picture 6" descr="TelaC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466975"/>
            <a:ext cx="358140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9" name="Text Box 7"/>
          <p:cNvSpPr txBox="1">
            <a:spLocks noChangeArrowheads="1"/>
          </p:cNvSpPr>
          <p:nvPr/>
        </p:nvSpPr>
        <p:spPr bwMode="auto">
          <a:xfrm>
            <a:off x="1639888" y="5022850"/>
            <a:ext cx="23717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SzPct val="75000"/>
              <a:buFontTx/>
              <a:buChar char="•"/>
              <a:defRPr/>
            </a:pPr>
            <a:r>
              <a:rPr lang="en-US" sz="14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vantagens</a:t>
            </a:r>
          </a:p>
          <a:p>
            <a:pPr lvl="1">
              <a:buSzPct val="75000"/>
              <a:buFontTx/>
              <a:buChar char="•"/>
              <a:defRPr/>
            </a:pPr>
            <a:r>
              <a:rPr lang="en-US" sz="14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tecnologia madura</a:t>
            </a:r>
          </a:p>
          <a:p>
            <a:pPr lvl="1">
              <a:buSzPct val="80000"/>
              <a:buFontTx/>
              <a:buChar char="•"/>
              <a:defRPr/>
            </a:pPr>
            <a:r>
              <a:rPr lang="en-US" sz="14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excelente qualidade</a:t>
            </a:r>
          </a:p>
          <a:p>
            <a:pPr>
              <a:buSzPct val="75000"/>
              <a:buFontTx/>
              <a:buChar char="•"/>
              <a:defRPr/>
            </a:pPr>
            <a:r>
              <a:rPr lang="en-US" sz="14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desvantagem</a:t>
            </a:r>
          </a:p>
          <a:p>
            <a:pPr lvl="1">
              <a:buSzPct val="75000"/>
              <a:buFontTx/>
              <a:buChar char="•"/>
              <a:defRPr/>
            </a:pPr>
            <a:r>
              <a:rPr lang="en-US" sz="14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volume</a:t>
            </a:r>
          </a:p>
          <a:p>
            <a:pPr lvl="1">
              <a:buSzPct val="75000"/>
              <a:buFontTx/>
              <a:buChar char="•"/>
              <a:defRPr/>
            </a:pPr>
            <a:r>
              <a:rPr lang="en-US" sz="14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peso</a:t>
            </a:r>
          </a:p>
          <a:p>
            <a:pPr lvl="1">
              <a:buSzPct val="75000"/>
              <a:buFontTx/>
              <a:buChar char="•"/>
              <a:defRPr/>
            </a:pPr>
            <a:r>
              <a:rPr lang="en-US" sz="14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consumo</a:t>
            </a:r>
            <a:endParaRPr lang="en-US" sz="1600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48840" name="Text Box 8"/>
          <p:cNvSpPr txBox="1">
            <a:spLocks noChangeArrowheads="1"/>
          </p:cNvSpPr>
          <p:nvPr/>
        </p:nvSpPr>
        <p:spPr bwMode="auto">
          <a:xfrm>
            <a:off x="7667625" y="3816350"/>
            <a:ext cx="13239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2075" indent="-92075">
              <a:buSzPct val="75000"/>
              <a:tabLst>
                <a:tab pos="195263" algn="l"/>
              </a:tabLst>
              <a:defRPr/>
            </a:pPr>
            <a:r>
              <a:rPr lang="en-US" sz="14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Vantagens:</a:t>
            </a:r>
          </a:p>
          <a:p>
            <a:pPr marL="92075" indent="-92075">
              <a:buSzPct val="75000"/>
              <a:buFontTx/>
              <a:buChar char="•"/>
              <a:tabLst>
                <a:tab pos="195263" algn="l"/>
              </a:tabLst>
              <a:defRPr/>
            </a:pPr>
            <a:r>
              <a:rPr lang="en-US" sz="14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plano</a:t>
            </a:r>
          </a:p>
          <a:p>
            <a:pPr marL="92075" indent="-92075">
              <a:buSzPct val="75000"/>
              <a:buFontTx/>
              <a:buChar char="•"/>
              <a:tabLst>
                <a:tab pos="195263" algn="l"/>
              </a:tabLst>
              <a:defRPr/>
            </a:pPr>
            <a:r>
              <a:rPr lang="en-US" sz="14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delgado</a:t>
            </a:r>
          </a:p>
          <a:p>
            <a:pPr marL="92075" indent="-92075">
              <a:buSzPct val="75000"/>
              <a:buFontTx/>
              <a:buChar char="•"/>
              <a:tabLst>
                <a:tab pos="195263" algn="l"/>
              </a:tabLst>
              <a:defRPr/>
            </a:pPr>
            <a:r>
              <a:rPr lang="en-US" sz="14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qualidade</a:t>
            </a:r>
          </a:p>
          <a:p>
            <a:pPr marL="92075" indent="-92075">
              <a:buSzPct val="75000"/>
              <a:buFontTx/>
              <a:buChar char="•"/>
              <a:tabLst>
                <a:tab pos="195263" algn="l"/>
              </a:tabLst>
              <a:defRPr/>
            </a:pPr>
            <a:r>
              <a:rPr lang="en-US" sz="14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do CRT</a:t>
            </a:r>
          </a:p>
        </p:txBody>
      </p:sp>
      <p:sp>
        <p:nvSpPr>
          <p:cNvPr id="248841" name="Rectangle 9"/>
          <p:cNvSpPr>
            <a:spLocks noChangeArrowheads="1"/>
          </p:cNvSpPr>
          <p:nvPr/>
        </p:nvSpPr>
        <p:spPr bwMode="auto">
          <a:xfrm>
            <a:off x="457200" y="2057400"/>
            <a:ext cx="297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CRT (cathode ray tube)</a:t>
            </a:r>
          </a:p>
        </p:txBody>
      </p:sp>
      <p:sp>
        <p:nvSpPr>
          <p:cNvPr id="248842" name="Rectangle 10"/>
          <p:cNvSpPr>
            <a:spLocks noChangeArrowheads="1"/>
          </p:cNvSpPr>
          <p:nvPr/>
        </p:nvSpPr>
        <p:spPr bwMode="auto">
          <a:xfrm>
            <a:off x="4114800" y="584200"/>
            <a:ext cx="3567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FED (field emission display)</a:t>
            </a:r>
          </a:p>
        </p:txBody>
      </p:sp>
      <p:sp>
        <p:nvSpPr>
          <p:cNvPr id="248843" name="Text Box 11"/>
          <p:cNvSpPr txBox="1">
            <a:spLocks noChangeArrowheads="1"/>
          </p:cNvSpPr>
          <p:nvPr/>
        </p:nvSpPr>
        <p:spPr bwMode="auto">
          <a:xfrm>
            <a:off x="6553200" y="2781300"/>
            <a:ext cx="1143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75000"/>
              <a:tabLst>
                <a:tab pos="0" algn="l"/>
              </a:tabLst>
              <a:defRPr/>
            </a:pPr>
            <a:r>
              <a:rPr lang="en-US" sz="1400" b="1" baseline="0">
                <a:latin typeface="Arial" charset="0"/>
              </a:rPr>
              <a:t>Anode </a:t>
            </a:r>
          </a:p>
          <a:p>
            <a:pPr>
              <a:buSzPct val="75000"/>
              <a:tabLst>
                <a:tab pos="0" algn="l"/>
              </a:tabLst>
              <a:defRPr/>
            </a:pPr>
            <a:r>
              <a:rPr lang="en-US" sz="1400" b="1" baseline="0">
                <a:latin typeface="Arial" charset="0"/>
              </a:rPr>
              <a:t>structure</a:t>
            </a:r>
            <a:endParaRPr lang="en-US" sz="16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 flipH="1">
            <a:off x="6324600" y="29337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48845" name="Text Box 13"/>
          <p:cNvSpPr txBox="1">
            <a:spLocks noChangeArrowheads="1"/>
          </p:cNvSpPr>
          <p:nvPr/>
        </p:nvSpPr>
        <p:spPr bwMode="auto">
          <a:xfrm>
            <a:off x="6553200" y="24003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75000"/>
              <a:tabLst>
                <a:tab pos="0" algn="l"/>
              </a:tabLst>
              <a:defRPr/>
            </a:pPr>
            <a:r>
              <a:rPr lang="en-US" sz="1400" b="1" baseline="0">
                <a:latin typeface="Arial" charset="0"/>
              </a:rPr>
              <a:t>cathode</a:t>
            </a:r>
            <a:endParaRPr lang="en-US" sz="16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 flipH="1">
            <a:off x="5715000" y="25527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48847" name="Text Box 15"/>
          <p:cNvSpPr txBox="1">
            <a:spLocks noChangeArrowheads="1"/>
          </p:cNvSpPr>
          <p:nvPr/>
        </p:nvSpPr>
        <p:spPr bwMode="auto">
          <a:xfrm>
            <a:off x="6553200" y="1676400"/>
            <a:ext cx="10398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75000"/>
              <a:tabLst>
                <a:tab pos="0" algn="l"/>
              </a:tabLst>
              <a:defRPr/>
            </a:pPr>
            <a:r>
              <a:rPr lang="en-US" sz="1400" b="1" baseline="0">
                <a:latin typeface="Arial" charset="0"/>
              </a:rPr>
              <a:t>Emitted</a:t>
            </a:r>
          </a:p>
          <a:p>
            <a:pPr>
              <a:buSzPct val="75000"/>
              <a:tabLst>
                <a:tab pos="0" algn="l"/>
              </a:tabLst>
              <a:defRPr/>
            </a:pPr>
            <a:r>
              <a:rPr lang="en-US" sz="1400" b="1" baseline="0">
                <a:latin typeface="Arial" charset="0"/>
              </a:rPr>
              <a:t>electrons</a:t>
            </a:r>
            <a:endParaRPr lang="en-US" sz="16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8384" name="Line 16"/>
          <p:cNvSpPr>
            <a:spLocks noChangeShapeType="1"/>
          </p:cNvSpPr>
          <p:nvPr/>
        </p:nvSpPr>
        <p:spPr bwMode="auto">
          <a:xfrm flipH="1">
            <a:off x="6019800" y="1854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48849" name="Text Box 17"/>
          <p:cNvSpPr txBox="1">
            <a:spLocks noChangeArrowheads="1"/>
          </p:cNvSpPr>
          <p:nvPr/>
        </p:nvSpPr>
        <p:spPr bwMode="auto">
          <a:xfrm>
            <a:off x="6553200" y="3922713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75000"/>
              <a:tabLst>
                <a:tab pos="0" algn="l"/>
              </a:tabLst>
              <a:defRPr/>
            </a:pPr>
            <a:r>
              <a:rPr lang="en-US" sz="1400" b="1" baseline="0">
                <a:latin typeface="Arial" charset="0"/>
              </a:rPr>
              <a:t>spacer</a:t>
            </a:r>
            <a:endParaRPr lang="en-US" sz="16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 flipH="1">
            <a:off x="6197600" y="40751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48851" name="Text Box 19"/>
          <p:cNvSpPr txBox="1">
            <a:spLocks noChangeArrowheads="1"/>
          </p:cNvSpPr>
          <p:nvPr/>
        </p:nvSpPr>
        <p:spPr bwMode="auto">
          <a:xfrm>
            <a:off x="6553200" y="4800600"/>
            <a:ext cx="885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75000"/>
              <a:tabLst>
                <a:tab pos="0" algn="l"/>
              </a:tabLst>
              <a:defRPr/>
            </a:pPr>
            <a:r>
              <a:rPr lang="en-US" sz="1400" b="1" baseline="0">
                <a:latin typeface="Arial" charset="0"/>
              </a:rPr>
              <a:t>vacuum</a:t>
            </a:r>
            <a:endParaRPr lang="en-US" sz="16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8388" name="Line 20"/>
          <p:cNvSpPr>
            <a:spLocks noChangeShapeType="1"/>
          </p:cNvSpPr>
          <p:nvPr/>
        </p:nvSpPr>
        <p:spPr bwMode="auto">
          <a:xfrm flipH="1">
            <a:off x="5943600" y="4953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8389" name="Line 21"/>
          <p:cNvSpPr>
            <a:spLocks noChangeShapeType="1"/>
          </p:cNvSpPr>
          <p:nvPr/>
        </p:nvSpPr>
        <p:spPr bwMode="auto">
          <a:xfrm flipH="1">
            <a:off x="4724400" y="142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8390" name="Line 22"/>
          <p:cNvSpPr>
            <a:spLocks noChangeShapeType="1"/>
          </p:cNvSpPr>
          <p:nvPr/>
        </p:nvSpPr>
        <p:spPr bwMode="auto">
          <a:xfrm flipH="1">
            <a:off x="4795838" y="642302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8391" name="Line 23"/>
          <p:cNvSpPr>
            <a:spLocks noChangeShapeType="1"/>
          </p:cNvSpPr>
          <p:nvPr/>
        </p:nvSpPr>
        <p:spPr bwMode="auto">
          <a:xfrm>
            <a:off x="5029200" y="1587500"/>
            <a:ext cx="0" cy="4718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48856" name="Text Box 24"/>
          <p:cNvSpPr txBox="1">
            <a:spLocks noChangeArrowheads="1"/>
          </p:cNvSpPr>
          <p:nvPr/>
        </p:nvSpPr>
        <p:spPr bwMode="auto">
          <a:xfrm>
            <a:off x="4191000" y="37338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75000"/>
              <a:tabLst>
                <a:tab pos="0" algn="l"/>
              </a:tabLst>
              <a:defRPr/>
            </a:pPr>
            <a:r>
              <a:rPr lang="en-US" sz="1400" b="1" baseline="0">
                <a:latin typeface="Arial" charset="0"/>
                <a:sym typeface="Symbol" pitchFamily="18" charset="2"/>
              </a:rPr>
              <a:t></a:t>
            </a:r>
            <a:r>
              <a:rPr lang="en-US" sz="1400" b="1" baseline="0">
                <a:latin typeface="Arial" charset="0"/>
              </a:rPr>
              <a:t>10 cm</a:t>
            </a:r>
            <a:endParaRPr lang="en-US" sz="16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48857" name="Text Box 25"/>
          <p:cNvSpPr txBox="1">
            <a:spLocks noChangeArrowheads="1"/>
          </p:cNvSpPr>
          <p:nvPr/>
        </p:nvSpPr>
        <p:spPr bwMode="auto">
          <a:xfrm>
            <a:off x="6561138" y="334645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75000"/>
              <a:tabLst>
                <a:tab pos="0" algn="l"/>
              </a:tabLst>
              <a:defRPr/>
            </a:pPr>
            <a:r>
              <a:rPr lang="en-US" sz="1400" b="1" baseline="0">
                <a:latin typeface="Arial" charset="0"/>
              </a:rPr>
              <a:t>grid</a:t>
            </a:r>
            <a:endParaRPr lang="en-US" sz="16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8394" name="Line 26"/>
          <p:cNvSpPr>
            <a:spLocks noChangeShapeType="1"/>
          </p:cNvSpPr>
          <p:nvPr/>
        </p:nvSpPr>
        <p:spPr bwMode="auto">
          <a:xfrm flipH="1">
            <a:off x="5697538" y="3508375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8395" name="Rectangle 27"/>
          <p:cNvSpPr>
            <a:spLocks noChangeArrowheads="1"/>
          </p:cNvSpPr>
          <p:nvPr/>
        </p:nvSpPr>
        <p:spPr bwMode="auto">
          <a:xfrm>
            <a:off x="4200525" y="952500"/>
            <a:ext cx="3406775" cy="2079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pt-BR"/>
          </a:p>
        </p:txBody>
      </p:sp>
      <p:sp>
        <p:nvSpPr>
          <p:cNvPr id="248860" name="Text Box 28"/>
          <p:cNvSpPr txBox="1">
            <a:spLocks noChangeArrowheads="1"/>
          </p:cNvSpPr>
          <p:nvPr/>
        </p:nvSpPr>
        <p:spPr bwMode="auto">
          <a:xfrm>
            <a:off x="4252913" y="996950"/>
            <a:ext cx="2678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75000"/>
              <a:tabLst>
                <a:tab pos="0" algn="l"/>
              </a:tabLst>
              <a:defRPr/>
            </a:pPr>
            <a:r>
              <a:rPr lang="en-US" sz="16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Scheme:</a:t>
            </a:r>
            <a:endParaRPr lang="en-US" sz="1600" b="1" baseline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8402638" y="1292225"/>
            <a:ext cx="339725" cy="5022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6003" name="Rectangle 3"/>
          <p:cNvSpPr>
            <a:spLocks noChangeArrowheads="1"/>
          </p:cNvSpPr>
          <p:nvPr/>
        </p:nvSpPr>
        <p:spPr bwMode="auto">
          <a:xfrm>
            <a:off x="2044700" y="482600"/>
            <a:ext cx="584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Comparação</a:t>
            </a:r>
            <a:r>
              <a:rPr lang="en-US" sz="28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das tecnologias</a:t>
            </a:r>
            <a:r>
              <a:rPr lang="en-US" sz="2800" b="1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" y="1295400"/>
            <a:ext cx="8166100" cy="5029200"/>
            <a:chOff x="528" y="816"/>
            <a:chExt cx="5144" cy="316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28" y="816"/>
              <a:ext cx="4774" cy="3168"/>
              <a:chOff x="528" y="816"/>
              <a:chExt cx="4774" cy="3168"/>
            </a:xfrm>
          </p:grpSpPr>
          <p:sp>
            <p:nvSpPr>
              <p:cNvPr id="59415" name="Rectangle 6"/>
              <p:cNvSpPr>
                <a:spLocks noChangeArrowheads="1"/>
              </p:cNvSpPr>
              <p:nvPr/>
            </p:nvSpPr>
            <p:spPr bwMode="auto">
              <a:xfrm>
                <a:off x="528" y="816"/>
                <a:ext cx="4774" cy="115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528" y="1968"/>
                <a:ext cx="4770" cy="2016"/>
                <a:chOff x="528" y="720"/>
                <a:chExt cx="4770" cy="2016"/>
              </a:xfrm>
            </p:grpSpPr>
            <p:pic>
              <p:nvPicPr>
                <p:cNvPr id="59417" name="Picture 8" descr="tabela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28" y="720"/>
                  <a:ext cx="4770" cy="20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9418" name="Rectangle 9"/>
                <p:cNvSpPr>
                  <a:spLocks noChangeArrowheads="1"/>
                </p:cNvSpPr>
                <p:nvPr/>
              </p:nvSpPr>
              <p:spPr bwMode="auto">
                <a:xfrm>
                  <a:off x="3648" y="816"/>
                  <a:ext cx="336" cy="163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256010" name="Text Box 10"/>
            <p:cNvSpPr txBox="1">
              <a:spLocks noChangeArrowheads="1"/>
            </p:cNvSpPr>
            <p:nvPr/>
          </p:nvSpPr>
          <p:spPr bwMode="auto">
            <a:xfrm rot="18900000">
              <a:off x="1745" y="1616"/>
              <a:ext cx="8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aseline="0"/>
                <a:t>cathode ray tube</a:t>
              </a:r>
              <a:endParaRPr lang="en-US" b="1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59399" name="Text Box 11"/>
            <p:cNvSpPr txBox="1">
              <a:spLocks noChangeArrowheads="1"/>
            </p:cNvSpPr>
            <p:nvPr/>
          </p:nvSpPr>
          <p:spPr bwMode="auto">
            <a:xfrm rot="-2700000">
              <a:off x="2078" y="1271"/>
              <a:ext cx="150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aseline="0"/>
                <a:t>active matrix LCD</a:t>
              </a:r>
            </a:p>
            <a:p>
              <a:r>
                <a:rPr lang="en-US" sz="1400" baseline="0"/>
                <a:t> (Liquid Crystal Display)</a:t>
              </a:r>
            </a:p>
          </p:txBody>
        </p:sp>
        <p:sp>
          <p:nvSpPr>
            <p:cNvPr id="59400" name="Line 12"/>
            <p:cNvSpPr>
              <a:spLocks noChangeShapeType="1"/>
            </p:cNvSpPr>
            <p:nvPr/>
          </p:nvSpPr>
          <p:spPr bwMode="auto">
            <a:xfrm flipV="1">
              <a:off x="2000" y="888"/>
              <a:ext cx="1152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9401" name="Line 13"/>
            <p:cNvSpPr>
              <a:spLocks noChangeShapeType="1"/>
            </p:cNvSpPr>
            <p:nvPr/>
          </p:nvSpPr>
          <p:spPr bwMode="auto">
            <a:xfrm flipV="1">
              <a:off x="3976" y="864"/>
              <a:ext cx="1169" cy="1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9402" name="Line 14"/>
            <p:cNvSpPr>
              <a:spLocks noChangeShapeType="1"/>
            </p:cNvSpPr>
            <p:nvPr/>
          </p:nvSpPr>
          <p:spPr bwMode="auto">
            <a:xfrm flipV="1">
              <a:off x="2464" y="880"/>
              <a:ext cx="1152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9403" name="Text Box 15"/>
            <p:cNvSpPr txBox="1">
              <a:spLocks noChangeArrowheads="1"/>
            </p:cNvSpPr>
            <p:nvPr/>
          </p:nvSpPr>
          <p:spPr bwMode="auto">
            <a:xfrm rot="-2700000">
              <a:off x="2563" y="1539"/>
              <a:ext cx="105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aseline="0"/>
                <a:t>passive matrix LCD</a:t>
              </a:r>
            </a:p>
          </p:txBody>
        </p:sp>
        <p:sp>
          <p:nvSpPr>
            <p:cNvPr id="59404" name="Line 16"/>
            <p:cNvSpPr>
              <a:spLocks noChangeShapeType="1"/>
            </p:cNvSpPr>
            <p:nvPr/>
          </p:nvSpPr>
          <p:spPr bwMode="auto">
            <a:xfrm flipV="1">
              <a:off x="2928" y="880"/>
              <a:ext cx="1152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9405" name="Text Box 17"/>
            <p:cNvSpPr txBox="1">
              <a:spLocks noChangeArrowheads="1"/>
            </p:cNvSpPr>
            <p:nvPr/>
          </p:nvSpPr>
          <p:spPr bwMode="auto">
            <a:xfrm rot="-2700000">
              <a:off x="2967" y="1536"/>
              <a:ext cx="105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aseline="0"/>
                <a:t>LCD de segmentos</a:t>
              </a:r>
            </a:p>
          </p:txBody>
        </p:sp>
        <p:sp>
          <p:nvSpPr>
            <p:cNvPr id="59406" name="Line 18"/>
            <p:cNvSpPr>
              <a:spLocks noChangeShapeType="1"/>
            </p:cNvSpPr>
            <p:nvPr/>
          </p:nvSpPr>
          <p:spPr bwMode="auto">
            <a:xfrm flipV="1">
              <a:off x="3288" y="880"/>
              <a:ext cx="1152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9407" name="Text Box 19"/>
            <p:cNvSpPr txBox="1">
              <a:spLocks noChangeArrowheads="1"/>
            </p:cNvSpPr>
            <p:nvPr/>
          </p:nvSpPr>
          <p:spPr bwMode="auto">
            <a:xfrm rot="-2700000">
              <a:off x="3252" y="1356"/>
              <a:ext cx="160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aseline="0"/>
                <a:t>Thin Film Electroluminescent</a:t>
              </a:r>
            </a:p>
          </p:txBody>
        </p:sp>
        <p:sp>
          <p:nvSpPr>
            <p:cNvPr id="59408" name="Line 20"/>
            <p:cNvSpPr>
              <a:spLocks noChangeShapeType="1"/>
            </p:cNvSpPr>
            <p:nvPr/>
          </p:nvSpPr>
          <p:spPr bwMode="auto">
            <a:xfrm flipV="1">
              <a:off x="3648" y="880"/>
              <a:ext cx="1152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9409" name="Text Box 21"/>
            <p:cNvSpPr txBox="1">
              <a:spLocks noChangeArrowheads="1"/>
            </p:cNvSpPr>
            <p:nvPr/>
          </p:nvSpPr>
          <p:spPr bwMode="auto">
            <a:xfrm rot="-2700000">
              <a:off x="3577" y="1364"/>
              <a:ext cx="160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baseline="0"/>
                <a:t>Field Emission Display</a:t>
              </a:r>
              <a:endParaRPr lang="en-US" sz="1400" baseline="0"/>
            </a:p>
          </p:txBody>
        </p:sp>
        <p:sp>
          <p:nvSpPr>
            <p:cNvPr id="59410" name="Line 22"/>
            <p:cNvSpPr>
              <a:spLocks noChangeShapeType="1"/>
            </p:cNvSpPr>
            <p:nvPr/>
          </p:nvSpPr>
          <p:spPr bwMode="auto">
            <a:xfrm flipV="1">
              <a:off x="1696" y="888"/>
              <a:ext cx="1152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9411" name="Line 23"/>
            <p:cNvSpPr>
              <a:spLocks noChangeShapeType="1"/>
            </p:cNvSpPr>
            <p:nvPr/>
          </p:nvSpPr>
          <p:spPr bwMode="auto">
            <a:xfrm flipV="1">
              <a:off x="4424" y="1147"/>
              <a:ext cx="882" cy="8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9412" name="Text Box 24"/>
            <p:cNvSpPr txBox="1">
              <a:spLocks noChangeArrowheads="1"/>
            </p:cNvSpPr>
            <p:nvPr/>
          </p:nvSpPr>
          <p:spPr bwMode="auto">
            <a:xfrm rot="-2700000">
              <a:off x="4037" y="1232"/>
              <a:ext cx="163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aseline="0"/>
                <a:t>POLED:  Passive OLED (Organic Light Emitting Diode)</a:t>
              </a:r>
            </a:p>
          </p:txBody>
        </p:sp>
        <p:sp>
          <p:nvSpPr>
            <p:cNvPr id="59413" name="Line 25"/>
            <p:cNvSpPr>
              <a:spLocks noChangeShapeType="1"/>
            </p:cNvSpPr>
            <p:nvPr/>
          </p:nvSpPr>
          <p:spPr bwMode="auto">
            <a:xfrm flipV="1">
              <a:off x="4865" y="1592"/>
              <a:ext cx="444" cy="4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9414" name="Text Box 26"/>
            <p:cNvSpPr txBox="1">
              <a:spLocks noChangeArrowheads="1"/>
            </p:cNvSpPr>
            <p:nvPr/>
          </p:nvSpPr>
          <p:spPr bwMode="auto">
            <a:xfrm rot="-2700000">
              <a:off x="4633" y="1534"/>
              <a:ext cx="73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aseline="0"/>
                <a:t>Active OLED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J:\FVA\Apresentação\Figuras\fig.19.12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116013" y="1031875"/>
            <a:ext cx="6988175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099" name="Text Box 3"/>
          <p:cNvSpPr txBox="1">
            <a:spLocks noChangeArrowheads="1"/>
          </p:cNvSpPr>
          <p:nvPr/>
        </p:nvSpPr>
        <p:spPr bwMode="auto">
          <a:xfrm>
            <a:off x="3348038" y="620713"/>
            <a:ext cx="25193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PDP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Arquivos de programas\Antonio\RoadMap\Figuras\novas\f.19.4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355725" y="1301750"/>
            <a:ext cx="6764338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3" name="Rectangle 3"/>
          <p:cNvSpPr>
            <a:spLocks noChangeArrowheads="1"/>
          </p:cNvSpPr>
          <p:nvPr/>
        </p:nvSpPr>
        <p:spPr bwMode="auto">
          <a:xfrm>
            <a:off x="685800" y="609600"/>
            <a:ext cx="77724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PDPs - Mercado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2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Displays de </a:t>
            </a:r>
            <a:r>
              <a:rPr lang="pt-BR" sz="2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Informação</a:t>
            </a:r>
            <a:endParaRPr lang="pt-BR" sz="2000" b="1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49425"/>
            <a:ext cx="7772400" cy="3695700"/>
          </a:xfrm>
        </p:spPr>
        <p:txBody>
          <a:bodyPr/>
          <a:lstStyle/>
          <a:p>
            <a:pPr marL="0" indent="0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pt-BR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São dispositivos eletro-ópticos que</a:t>
            </a:r>
          </a:p>
          <a:p>
            <a:pPr marL="0" indent="0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pt-BR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produzem os estímulos visuais requeridos para a comunicação com os sistemas eletrônicos e informáticos.</a:t>
            </a:r>
            <a:endParaRPr lang="pt-BR" sz="1800" b="1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ChangeArrowheads="1"/>
          </p:cNvSpPr>
          <p:nvPr/>
        </p:nvSpPr>
        <p:spPr bwMode="auto">
          <a:xfrm>
            <a:off x="539750" y="549275"/>
            <a:ext cx="77724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b="1" baseline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Classificação dos Displays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517525" y="5181600"/>
            <a:ext cx="965200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20" name="Rectangle 4"/>
          <p:cNvSpPr>
            <a:spLocks noChangeArrowheads="1"/>
          </p:cNvSpPr>
          <p:nvPr/>
        </p:nvSpPr>
        <p:spPr bwMode="auto">
          <a:xfrm>
            <a:off x="747713" y="5191125"/>
            <a:ext cx="6286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Catodo Frio 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16421" name="Rectangle 5"/>
          <p:cNvSpPr>
            <a:spLocks noChangeArrowheads="1"/>
          </p:cNvSpPr>
          <p:nvPr/>
        </p:nvSpPr>
        <p:spPr bwMode="auto">
          <a:xfrm>
            <a:off x="885825" y="5345113"/>
            <a:ext cx="3048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(FED)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1792288" y="2071688"/>
            <a:ext cx="1031875" cy="35718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23" name="Rectangle 7"/>
          <p:cNvSpPr>
            <a:spLocks noChangeArrowheads="1"/>
          </p:cNvSpPr>
          <p:nvPr/>
        </p:nvSpPr>
        <p:spPr bwMode="auto">
          <a:xfrm>
            <a:off x="2085975" y="2166938"/>
            <a:ext cx="552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100" baseline="0">
                <a:solidFill>
                  <a:srgbClr val="000000"/>
                </a:solidFill>
                <a:latin typeface="Arial" charset="0"/>
              </a:rPr>
              <a:t>Projeção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4252913" y="2062163"/>
            <a:ext cx="1033462" cy="36671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25" name="Rectangle 9"/>
          <p:cNvSpPr>
            <a:spLocks noChangeArrowheads="1"/>
          </p:cNvSpPr>
          <p:nvPr/>
        </p:nvSpPr>
        <p:spPr bwMode="auto">
          <a:xfrm>
            <a:off x="4465638" y="2157413"/>
            <a:ext cx="7620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100" baseline="0">
                <a:solidFill>
                  <a:srgbClr val="000000"/>
                </a:solidFill>
                <a:latin typeface="Arial" charset="0"/>
              </a:rPr>
              <a:t>Visão Direta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6734175" y="2071688"/>
            <a:ext cx="1033463" cy="3857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27" name="Rectangle 11"/>
          <p:cNvSpPr>
            <a:spLocks noChangeArrowheads="1"/>
          </p:cNvSpPr>
          <p:nvPr/>
        </p:nvSpPr>
        <p:spPr bwMode="auto">
          <a:xfrm>
            <a:off x="7004050" y="2100263"/>
            <a:ext cx="5984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100" baseline="0">
                <a:solidFill>
                  <a:srgbClr val="000000"/>
                </a:solidFill>
                <a:latin typeface="Arial" charset="0"/>
              </a:rPr>
              <a:t>Sem Tela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16428" name="Rectangle 12"/>
          <p:cNvSpPr>
            <a:spLocks noChangeArrowheads="1"/>
          </p:cNvSpPr>
          <p:nvPr/>
        </p:nvSpPr>
        <p:spPr bwMode="auto">
          <a:xfrm>
            <a:off x="6992938" y="2273300"/>
            <a:ext cx="584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(off-screen)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1193800" y="2717800"/>
            <a:ext cx="965200" cy="3095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30" name="Rectangle 14"/>
          <p:cNvSpPr>
            <a:spLocks noChangeArrowheads="1"/>
          </p:cNvSpPr>
          <p:nvPr/>
        </p:nvSpPr>
        <p:spPr bwMode="auto">
          <a:xfrm>
            <a:off x="1350963" y="2727325"/>
            <a:ext cx="774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Tubo de Raios 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16431" name="Rectangle 15"/>
          <p:cNvSpPr>
            <a:spLocks noChangeArrowheads="1"/>
          </p:cNvSpPr>
          <p:nvPr/>
        </p:nvSpPr>
        <p:spPr bwMode="auto">
          <a:xfrm>
            <a:off x="1293813" y="2882900"/>
            <a:ext cx="8509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Catódicos (CRT)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2438400" y="2717800"/>
            <a:ext cx="965200" cy="3095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33" name="Rectangle 17"/>
          <p:cNvSpPr>
            <a:spLocks noChangeArrowheads="1"/>
          </p:cNvSpPr>
          <p:nvPr/>
        </p:nvSpPr>
        <p:spPr bwMode="auto">
          <a:xfrm>
            <a:off x="2603500" y="2795588"/>
            <a:ext cx="7493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Válvula de Luz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06" name="Freeform 18"/>
          <p:cNvSpPr>
            <a:spLocks/>
          </p:cNvSpPr>
          <p:nvPr/>
        </p:nvSpPr>
        <p:spPr bwMode="auto">
          <a:xfrm>
            <a:off x="1676400" y="2419350"/>
            <a:ext cx="627063" cy="298450"/>
          </a:xfrm>
          <a:custGeom>
            <a:avLst/>
            <a:gdLst>
              <a:gd name="T0" fmla="*/ 395 w 395"/>
              <a:gd name="T1" fmla="*/ 0 h 188"/>
              <a:gd name="T2" fmla="*/ 395 w 395"/>
              <a:gd name="T3" fmla="*/ 91 h 188"/>
              <a:gd name="T4" fmla="*/ 0 w 395"/>
              <a:gd name="T5" fmla="*/ 91 h 188"/>
              <a:gd name="T6" fmla="*/ 0 w 395"/>
              <a:gd name="T7" fmla="*/ 188 h 188"/>
              <a:gd name="T8" fmla="*/ 0 60000 65536"/>
              <a:gd name="T9" fmla="*/ 0 60000 65536"/>
              <a:gd name="T10" fmla="*/ 0 60000 65536"/>
              <a:gd name="T11" fmla="*/ 0 60000 65536"/>
              <a:gd name="T12" fmla="*/ 0 w 395"/>
              <a:gd name="T13" fmla="*/ 0 h 188"/>
              <a:gd name="T14" fmla="*/ 395 w 395"/>
              <a:gd name="T15" fmla="*/ 188 h 1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5" h="188">
                <a:moveTo>
                  <a:pt x="395" y="0"/>
                </a:moveTo>
                <a:lnTo>
                  <a:pt x="395" y="91"/>
                </a:lnTo>
                <a:lnTo>
                  <a:pt x="0" y="91"/>
                </a:lnTo>
                <a:lnTo>
                  <a:pt x="0" y="188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07" name="Freeform 19"/>
          <p:cNvSpPr>
            <a:spLocks/>
          </p:cNvSpPr>
          <p:nvPr/>
        </p:nvSpPr>
        <p:spPr bwMode="auto">
          <a:xfrm>
            <a:off x="2303463" y="2419350"/>
            <a:ext cx="617537" cy="298450"/>
          </a:xfrm>
          <a:custGeom>
            <a:avLst/>
            <a:gdLst>
              <a:gd name="T0" fmla="*/ 0 w 389"/>
              <a:gd name="T1" fmla="*/ 0 h 188"/>
              <a:gd name="T2" fmla="*/ 0 w 389"/>
              <a:gd name="T3" fmla="*/ 91 h 188"/>
              <a:gd name="T4" fmla="*/ 389 w 389"/>
              <a:gd name="T5" fmla="*/ 91 h 188"/>
              <a:gd name="T6" fmla="*/ 389 w 389"/>
              <a:gd name="T7" fmla="*/ 188 h 188"/>
              <a:gd name="T8" fmla="*/ 0 60000 65536"/>
              <a:gd name="T9" fmla="*/ 0 60000 65536"/>
              <a:gd name="T10" fmla="*/ 0 60000 65536"/>
              <a:gd name="T11" fmla="*/ 0 60000 65536"/>
              <a:gd name="T12" fmla="*/ 0 w 389"/>
              <a:gd name="T13" fmla="*/ 0 h 188"/>
              <a:gd name="T14" fmla="*/ 389 w 389"/>
              <a:gd name="T15" fmla="*/ 188 h 1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9" h="188">
                <a:moveTo>
                  <a:pt x="0" y="0"/>
                </a:moveTo>
                <a:lnTo>
                  <a:pt x="0" y="91"/>
                </a:lnTo>
                <a:lnTo>
                  <a:pt x="389" y="91"/>
                </a:lnTo>
                <a:lnTo>
                  <a:pt x="389" y="188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3673475" y="2717800"/>
            <a:ext cx="965200" cy="3095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37" name="Rectangle 21"/>
          <p:cNvSpPr>
            <a:spLocks noChangeArrowheads="1"/>
          </p:cNvSpPr>
          <p:nvPr/>
        </p:nvSpPr>
        <p:spPr bwMode="auto">
          <a:xfrm>
            <a:off x="3803650" y="2795588"/>
            <a:ext cx="774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Painel Delgado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10" name="Freeform 22"/>
          <p:cNvSpPr>
            <a:spLocks/>
          </p:cNvSpPr>
          <p:nvPr/>
        </p:nvSpPr>
        <p:spPr bwMode="auto">
          <a:xfrm>
            <a:off x="4156075" y="2419350"/>
            <a:ext cx="609600" cy="298450"/>
          </a:xfrm>
          <a:custGeom>
            <a:avLst/>
            <a:gdLst>
              <a:gd name="T0" fmla="*/ 384 w 384"/>
              <a:gd name="T1" fmla="*/ 0 h 188"/>
              <a:gd name="T2" fmla="*/ 384 w 384"/>
              <a:gd name="T3" fmla="*/ 91 h 188"/>
              <a:gd name="T4" fmla="*/ 0 w 384"/>
              <a:gd name="T5" fmla="*/ 91 h 188"/>
              <a:gd name="T6" fmla="*/ 0 w 384"/>
              <a:gd name="T7" fmla="*/ 188 h 188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188"/>
              <a:gd name="T14" fmla="*/ 384 w 384"/>
              <a:gd name="T15" fmla="*/ 188 h 1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188">
                <a:moveTo>
                  <a:pt x="384" y="0"/>
                </a:moveTo>
                <a:lnTo>
                  <a:pt x="384" y="91"/>
                </a:lnTo>
                <a:lnTo>
                  <a:pt x="0" y="91"/>
                </a:lnTo>
                <a:lnTo>
                  <a:pt x="0" y="188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11" name="Rectangle 23"/>
          <p:cNvSpPr>
            <a:spLocks noChangeArrowheads="1"/>
          </p:cNvSpPr>
          <p:nvPr/>
        </p:nvSpPr>
        <p:spPr bwMode="auto">
          <a:xfrm>
            <a:off x="4910138" y="2717800"/>
            <a:ext cx="965200" cy="3095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40" name="Rectangle 24"/>
          <p:cNvSpPr>
            <a:spLocks noChangeArrowheads="1"/>
          </p:cNvSpPr>
          <p:nvPr/>
        </p:nvSpPr>
        <p:spPr bwMode="auto">
          <a:xfrm>
            <a:off x="5068888" y="2727325"/>
            <a:ext cx="774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Tubo de Raios 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16441" name="Rectangle 25"/>
          <p:cNvSpPr>
            <a:spLocks noChangeArrowheads="1"/>
          </p:cNvSpPr>
          <p:nvPr/>
        </p:nvSpPr>
        <p:spPr bwMode="auto">
          <a:xfrm>
            <a:off x="5010150" y="2882900"/>
            <a:ext cx="8509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Catódicos (CRT)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14" name="Freeform 26"/>
          <p:cNvSpPr>
            <a:spLocks/>
          </p:cNvSpPr>
          <p:nvPr/>
        </p:nvSpPr>
        <p:spPr bwMode="auto">
          <a:xfrm>
            <a:off x="4765675" y="2419350"/>
            <a:ext cx="627063" cy="298450"/>
          </a:xfrm>
          <a:custGeom>
            <a:avLst/>
            <a:gdLst>
              <a:gd name="T0" fmla="*/ 0 w 395"/>
              <a:gd name="T1" fmla="*/ 0 h 188"/>
              <a:gd name="T2" fmla="*/ 0 w 395"/>
              <a:gd name="T3" fmla="*/ 91 h 188"/>
              <a:gd name="T4" fmla="*/ 395 w 395"/>
              <a:gd name="T5" fmla="*/ 91 h 188"/>
              <a:gd name="T6" fmla="*/ 395 w 395"/>
              <a:gd name="T7" fmla="*/ 188 h 188"/>
              <a:gd name="T8" fmla="*/ 0 60000 65536"/>
              <a:gd name="T9" fmla="*/ 0 60000 65536"/>
              <a:gd name="T10" fmla="*/ 0 60000 65536"/>
              <a:gd name="T11" fmla="*/ 0 60000 65536"/>
              <a:gd name="T12" fmla="*/ 0 w 395"/>
              <a:gd name="T13" fmla="*/ 0 h 188"/>
              <a:gd name="T14" fmla="*/ 395 w 395"/>
              <a:gd name="T15" fmla="*/ 188 h 1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5" h="188">
                <a:moveTo>
                  <a:pt x="0" y="0"/>
                </a:moveTo>
                <a:lnTo>
                  <a:pt x="0" y="91"/>
                </a:lnTo>
                <a:lnTo>
                  <a:pt x="395" y="91"/>
                </a:lnTo>
                <a:lnTo>
                  <a:pt x="395" y="188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15" name="Rectangle 27"/>
          <p:cNvSpPr>
            <a:spLocks noChangeArrowheads="1"/>
          </p:cNvSpPr>
          <p:nvPr/>
        </p:nvSpPr>
        <p:spPr bwMode="auto">
          <a:xfrm>
            <a:off x="6145213" y="2717800"/>
            <a:ext cx="965200" cy="3095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44" name="Rectangle 28"/>
          <p:cNvSpPr>
            <a:spLocks noChangeArrowheads="1"/>
          </p:cNvSpPr>
          <p:nvPr/>
        </p:nvSpPr>
        <p:spPr bwMode="auto">
          <a:xfrm>
            <a:off x="6421438" y="2795588"/>
            <a:ext cx="4699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Coerente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17" name="Rectangle 29"/>
          <p:cNvSpPr>
            <a:spLocks noChangeArrowheads="1"/>
          </p:cNvSpPr>
          <p:nvPr/>
        </p:nvSpPr>
        <p:spPr bwMode="auto">
          <a:xfrm>
            <a:off x="7380288" y="2717800"/>
            <a:ext cx="965200" cy="3095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46" name="Rectangle 30"/>
          <p:cNvSpPr>
            <a:spLocks noChangeArrowheads="1"/>
          </p:cNvSpPr>
          <p:nvPr/>
        </p:nvSpPr>
        <p:spPr bwMode="auto">
          <a:xfrm>
            <a:off x="7553325" y="2727325"/>
            <a:ext cx="7429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Não Coerente 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16447" name="Rectangle 31"/>
          <p:cNvSpPr>
            <a:spLocks noChangeArrowheads="1"/>
          </p:cNvSpPr>
          <p:nvPr/>
        </p:nvSpPr>
        <p:spPr bwMode="auto">
          <a:xfrm>
            <a:off x="7542213" y="2882900"/>
            <a:ext cx="81597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800" baseline="0">
                <a:solidFill>
                  <a:srgbClr val="000000"/>
                </a:solidFill>
                <a:latin typeface="Arial" charset="0"/>
              </a:rPr>
              <a:t>(Headout Display)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20" name="Freeform 32"/>
          <p:cNvSpPr>
            <a:spLocks/>
          </p:cNvSpPr>
          <p:nvPr/>
        </p:nvSpPr>
        <p:spPr bwMode="auto">
          <a:xfrm>
            <a:off x="6627813" y="2447925"/>
            <a:ext cx="617537" cy="269875"/>
          </a:xfrm>
          <a:custGeom>
            <a:avLst/>
            <a:gdLst>
              <a:gd name="T0" fmla="*/ 389 w 389"/>
              <a:gd name="T1" fmla="*/ 0 h 170"/>
              <a:gd name="T2" fmla="*/ 389 w 389"/>
              <a:gd name="T3" fmla="*/ 67 h 170"/>
              <a:gd name="T4" fmla="*/ 0 w 389"/>
              <a:gd name="T5" fmla="*/ 67 h 170"/>
              <a:gd name="T6" fmla="*/ 0 w 389"/>
              <a:gd name="T7" fmla="*/ 170 h 170"/>
              <a:gd name="T8" fmla="*/ 0 60000 65536"/>
              <a:gd name="T9" fmla="*/ 0 60000 65536"/>
              <a:gd name="T10" fmla="*/ 0 60000 65536"/>
              <a:gd name="T11" fmla="*/ 0 60000 65536"/>
              <a:gd name="T12" fmla="*/ 0 w 389"/>
              <a:gd name="T13" fmla="*/ 0 h 170"/>
              <a:gd name="T14" fmla="*/ 389 w 389"/>
              <a:gd name="T15" fmla="*/ 170 h 1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9" h="170">
                <a:moveTo>
                  <a:pt x="389" y="0"/>
                </a:moveTo>
                <a:lnTo>
                  <a:pt x="389" y="67"/>
                </a:lnTo>
                <a:lnTo>
                  <a:pt x="0" y="67"/>
                </a:lnTo>
                <a:lnTo>
                  <a:pt x="0" y="170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21" name="Freeform 33"/>
          <p:cNvSpPr>
            <a:spLocks/>
          </p:cNvSpPr>
          <p:nvPr/>
        </p:nvSpPr>
        <p:spPr bwMode="auto">
          <a:xfrm>
            <a:off x="7245350" y="2447925"/>
            <a:ext cx="617538" cy="269875"/>
          </a:xfrm>
          <a:custGeom>
            <a:avLst/>
            <a:gdLst>
              <a:gd name="T0" fmla="*/ 0 w 389"/>
              <a:gd name="T1" fmla="*/ 0 h 170"/>
              <a:gd name="T2" fmla="*/ 0 w 389"/>
              <a:gd name="T3" fmla="*/ 67 h 170"/>
              <a:gd name="T4" fmla="*/ 389 w 389"/>
              <a:gd name="T5" fmla="*/ 67 h 170"/>
              <a:gd name="T6" fmla="*/ 389 w 389"/>
              <a:gd name="T7" fmla="*/ 170 h 170"/>
              <a:gd name="T8" fmla="*/ 0 60000 65536"/>
              <a:gd name="T9" fmla="*/ 0 60000 65536"/>
              <a:gd name="T10" fmla="*/ 0 60000 65536"/>
              <a:gd name="T11" fmla="*/ 0 60000 65536"/>
              <a:gd name="T12" fmla="*/ 0 w 389"/>
              <a:gd name="T13" fmla="*/ 0 h 170"/>
              <a:gd name="T14" fmla="*/ 389 w 389"/>
              <a:gd name="T15" fmla="*/ 170 h 1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9" h="170">
                <a:moveTo>
                  <a:pt x="0" y="0"/>
                </a:moveTo>
                <a:lnTo>
                  <a:pt x="0" y="67"/>
                </a:lnTo>
                <a:lnTo>
                  <a:pt x="389" y="67"/>
                </a:lnTo>
                <a:lnTo>
                  <a:pt x="389" y="170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22" name="Rectangle 34"/>
          <p:cNvSpPr>
            <a:spLocks noChangeArrowheads="1"/>
          </p:cNvSpPr>
          <p:nvPr/>
        </p:nvSpPr>
        <p:spPr bwMode="auto">
          <a:xfrm>
            <a:off x="1820863" y="3211513"/>
            <a:ext cx="965200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51" name="Rectangle 35"/>
          <p:cNvSpPr>
            <a:spLocks noChangeArrowheads="1"/>
          </p:cNvSpPr>
          <p:nvPr/>
        </p:nvSpPr>
        <p:spPr bwMode="auto">
          <a:xfrm>
            <a:off x="1978025" y="3221038"/>
            <a:ext cx="7683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Microespelhos 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16452" name="Rectangle 36"/>
          <p:cNvSpPr>
            <a:spLocks noChangeArrowheads="1"/>
          </p:cNvSpPr>
          <p:nvPr/>
        </p:nvSpPr>
        <p:spPr bwMode="auto">
          <a:xfrm>
            <a:off x="2166938" y="3375025"/>
            <a:ext cx="3365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(DMD)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25" name="Line 37"/>
          <p:cNvSpPr>
            <a:spLocks noChangeShapeType="1"/>
          </p:cNvSpPr>
          <p:nvPr/>
        </p:nvSpPr>
        <p:spPr bwMode="auto">
          <a:xfrm>
            <a:off x="2303463" y="2419350"/>
            <a:ext cx="1587" cy="7921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26" name="Rectangle 38"/>
          <p:cNvSpPr>
            <a:spLocks noChangeArrowheads="1"/>
          </p:cNvSpPr>
          <p:nvPr/>
        </p:nvSpPr>
        <p:spPr bwMode="auto">
          <a:xfrm>
            <a:off x="2911475" y="3375025"/>
            <a:ext cx="965200" cy="3095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55" name="Rectangle 39"/>
          <p:cNvSpPr>
            <a:spLocks noChangeArrowheads="1"/>
          </p:cNvSpPr>
          <p:nvPr/>
        </p:nvSpPr>
        <p:spPr bwMode="auto">
          <a:xfrm>
            <a:off x="3216275" y="3452813"/>
            <a:ext cx="412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Emissor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28" name="Rectangle 40"/>
          <p:cNvSpPr>
            <a:spLocks noChangeArrowheads="1"/>
          </p:cNvSpPr>
          <p:nvPr/>
        </p:nvSpPr>
        <p:spPr bwMode="auto">
          <a:xfrm>
            <a:off x="4156075" y="3375025"/>
            <a:ext cx="966788" cy="3095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57" name="Rectangle 41"/>
          <p:cNvSpPr>
            <a:spLocks noChangeArrowheads="1"/>
          </p:cNvSpPr>
          <p:nvPr/>
        </p:nvSpPr>
        <p:spPr bwMode="auto">
          <a:xfrm>
            <a:off x="4319588" y="3452813"/>
            <a:ext cx="7239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Não - Emissor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30" name="Rectangle 42"/>
          <p:cNvSpPr>
            <a:spLocks noChangeArrowheads="1"/>
          </p:cNvSpPr>
          <p:nvPr/>
        </p:nvSpPr>
        <p:spPr bwMode="auto">
          <a:xfrm>
            <a:off x="5402263" y="3375025"/>
            <a:ext cx="965200" cy="3095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59" name="Rectangle 43"/>
          <p:cNvSpPr>
            <a:spLocks noChangeArrowheads="1"/>
          </p:cNvSpPr>
          <p:nvPr/>
        </p:nvSpPr>
        <p:spPr bwMode="auto">
          <a:xfrm>
            <a:off x="5716588" y="3384550"/>
            <a:ext cx="4699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Máscara 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16460" name="Rectangle 44"/>
          <p:cNvSpPr>
            <a:spLocks noChangeArrowheads="1"/>
          </p:cNvSpPr>
          <p:nvPr/>
        </p:nvSpPr>
        <p:spPr bwMode="auto">
          <a:xfrm>
            <a:off x="5591175" y="3538538"/>
            <a:ext cx="712788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800" baseline="0">
                <a:solidFill>
                  <a:srgbClr val="000000"/>
                </a:solidFill>
                <a:latin typeface="Arial" charset="0"/>
              </a:rPr>
              <a:t>(Shadow-Mask)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33" name="Rectangle 45"/>
          <p:cNvSpPr>
            <a:spLocks noChangeArrowheads="1"/>
          </p:cNvSpPr>
          <p:nvPr/>
        </p:nvSpPr>
        <p:spPr bwMode="auto">
          <a:xfrm>
            <a:off x="6627813" y="3375025"/>
            <a:ext cx="965200" cy="3095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62" name="Rectangle 46"/>
          <p:cNvSpPr>
            <a:spLocks noChangeArrowheads="1"/>
          </p:cNvSpPr>
          <p:nvPr/>
        </p:nvSpPr>
        <p:spPr bwMode="auto">
          <a:xfrm>
            <a:off x="6778625" y="3452813"/>
            <a:ext cx="7810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Feixe Indexado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35" name="Rectangle 47"/>
          <p:cNvSpPr>
            <a:spLocks noChangeArrowheads="1"/>
          </p:cNvSpPr>
          <p:nvPr/>
        </p:nvSpPr>
        <p:spPr bwMode="auto">
          <a:xfrm>
            <a:off x="7874000" y="3375025"/>
            <a:ext cx="965200" cy="3095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64" name="Rectangle 48"/>
          <p:cNvSpPr>
            <a:spLocks noChangeArrowheads="1"/>
          </p:cNvSpPr>
          <p:nvPr/>
        </p:nvSpPr>
        <p:spPr bwMode="auto">
          <a:xfrm>
            <a:off x="8018463" y="3452813"/>
            <a:ext cx="7810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Monocromático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37" name="Freeform 49"/>
          <p:cNvSpPr>
            <a:spLocks/>
          </p:cNvSpPr>
          <p:nvPr/>
        </p:nvSpPr>
        <p:spPr bwMode="auto">
          <a:xfrm>
            <a:off x="3394075" y="3017838"/>
            <a:ext cx="762000" cy="357187"/>
          </a:xfrm>
          <a:custGeom>
            <a:avLst/>
            <a:gdLst>
              <a:gd name="T0" fmla="*/ 480 w 480"/>
              <a:gd name="T1" fmla="*/ 0 h 225"/>
              <a:gd name="T2" fmla="*/ 480 w 480"/>
              <a:gd name="T3" fmla="*/ 109 h 225"/>
              <a:gd name="T4" fmla="*/ 0 w 480"/>
              <a:gd name="T5" fmla="*/ 109 h 225"/>
              <a:gd name="T6" fmla="*/ 0 w 480"/>
              <a:gd name="T7" fmla="*/ 225 h 225"/>
              <a:gd name="T8" fmla="*/ 0 60000 65536"/>
              <a:gd name="T9" fmla="*/ 0 60000 65536"/>
              <a:gd name="T10" fmla="*/ 0 60000 65536"/>
              <a:gd name="T11" fmla="*/ 0 60000 65536"/>
              <a:gd name="T12" fmla="*/ 0 w 480"/>
              <a:gd name="T13" fmla="*/ 0 h 225"/>
              <a:gd name="T14" fmla="*/ 480 w 480"/>
              <a:gd name="T15" fmla="*/ 225 h 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0" h="225">
                <a:moveTo>
                  <a:pt x="480" y="0"/>
                </a:moveTo>
                <a:lnTo>
                  <a:pt x="480" y="109"/>
                </a:lnTo>
                <a:lnTo>
                  <a:pt x="0" y="109"/>
                </a:lnTo>
                <a:lnTo>
                  <a:pt x="0" y="22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38" name="Freeform 50"/>
          <p:cNvSpPr>
            <a:spLocks/>
          </p:cNvSpPr>
          <p:nvPr/>
        </p:nvSpPr>
        <p:spPr bwMode="auto">
          <a:xfrm>
            <a:off x="4156075" y="3017838"/>
            <a:ext cx="482600" cy="357187"/>
          </a:xfrm>
          <a:custGeom>
            <a:avLst/>
            <a:gdLst>
              <a:gd name="T0" fmla="*/ 0 w 304"/>
              <a:gd name="T1" fmla="*/ 0 h 225"/>
              <a:gd name="T2" fmla="*/ 0 w 304"/>
              <a:gd name="T3" fmla="*/ 109 h 225"/>
              <a:gd name="T4" fmla="*/ 304 w 304"/>
              <a:gd name="T5" fmla="*/ 109 h 225"/>
              <a:gd name="T6" fmla="*/ 304 w 304"/>
              <a:gd name="T7" fmla="*/ 225 h 225"/>
              <a:gd name="T8" fmla="*/ 0 60000 65536"/>
              <a:gd name="T9" fmla="*/ 0 60000 65536"/>
              <a:gd name="T10" fmla="*/ 0 60000 65536"/>
              <a:gd name="T11" fmla="*/ 0 60000 65536"/>
              <a:gd name="T12" fmla="*/ 0 w 304"/>
              <a:gd name="T13" fmla="*/ 0 h 225"/>
              <a:gd name="T14" fmla="*/ 304 w 304"/>
              <a:gd name="T15" fmla="*/ 225 h 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4" h="225">
                <a:moveTo>
                  <a:pt x="0" y="0"/>
                </a:moveTo>
                <a:lnTo>
                  <a:pt x="0" y="109"/>
                </a:lnTo>
                <a:lnTo>
                  <a:pt x="304" y="109"/>
                </a:lnTo>
                <a:lnTo>
                  <a:pt x="304" y="22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39" name="Freeform 51"/>
          <p:cNvSpPr>
            <a:spLocks/>
          </p:cNvSpPr>
          <p:nvPr/>
        </p:nvSpPr>
        <p:spPr bwMode="auto">
          <a:xfrm>
            <a:off x="5392738" y="3017838"/>
            <a:ext cx="492125" cy="357187"/>
          </a:xfrm>
          <a:custGeom>
            <a:avLst/>
            <a:gdLst>
              <a:gd name="T0" fmla="*/ 0 w 310"/>
              <a:gd name="T1" fmla="*/ 0 h 225"/>
              <a:gd name="T2" fmla="*/ 0 w 310"/>
              <a:gd name="T3" fmla="*/ 109 h 225"/>
              <a:gd name="T4" fmla="*/ 310 w 310"/>
              <a:gd name="T5" fmla="*/ 109 h 225"/>
              <a:gd name="T6" fmla="*/ 310 w 310"/>
              <a:gd name="T7" fmla="*/ 225 h 225"/>
              <a:gd name="T8" fmla="*/ 0 60000 65536"/>
              <a:gd name="T9" fmla="*/ 0 60000 65536"/>
              <a:gd name="T10" fmla="*/ 0 60000 65536"/>
              <a:gd name="T11" fmla="*/ 0 60000 65536"/>
              <a:gd name="T12" fmla="*/ 0 w 310"/>
              <a:gd name="T13" fmla="*/ 0 h 225"/>
              <a:gd name="T14" fmla="*/ 310 w 310"/>
              <a:gd name="T15" fmla="*/ 225 h 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0" h="225">
                <a:moveTo>
                  <a:pt x="0" y="0"/>
                </a:moveTo>
                <a:lnTo>
                  <a:pt x="0" y="109"/>
                </a:lnTo>
                <a:lnTo>
                  <a:pt x="310" y="109"/>
                </a:lnTo>
                <a:lnTo>
                  <a:pt x="310" y="22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40" name="Freeform 52"/>
          <p:cNvSpPr>
            <a:spLocks/>
          </p:cNvSpPr>
          <p:nvPr/>
        </p:nvSpPr>
        <p:spPr bwMode="auto">
          <a:xfrm>
            <a:off x="5392738" y="3017838"/>
            <a:ext cx="1717675" cy="357187"/>
          </a:xfrm>
          <a:custGeom>
            <a:avLst/>
            <a:gdLst>
              <a:gd name="T0" fmla="*/ 0 w 1082"/>
              <a:gd name="T1" fmla="*/ 0 h 225"/>
              <a:gd name="T2" fmla="*/ 0 w 1082"/>
              <a:gd name="T3" fmla="*/ 109 h 225"/>
              <a:gd name="T4" fmla="*/ 1082 w 1082"/>
              <a:gd name="T5" fmla="*/ 109 h 225"/>
              <a:gd name="T6" fmla="*/ 1082 w 1082"/>
              <a:gd name="T7" fmla="*/ 225 h 225"/>
              <a:gd name="T8" fmla="*/ 0 60000 65536"/>
              <a:gd name="T9" fmla="*/ 0 60000 65536"/>
              <a:gd name="T10" fmla="*/ 0 60000 65536"/>
              <a:gd name="T11" fmla="*/ 0 60000 65536"/>
              <a:gd name="T12" fmla="*/ 0 w 1082"/>
              <a:gd name="T13" fmla="*/ 0 h 225"/>
              <a:gd name="T14" fmla="*/ 1082 w 1082"/>
              <a:gd name="T15" fmla="*/ 225 h 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2" h="225">
                <a:moveTo>
                  <a:pt x="0" y="0"/>
                </a:moveTo>
                <a:lnTo>
                  <a:pt x="0" y="109"/>
                </a:lnTo>
                <a:lnTo>
                  <a:pt x="1082" y="109"/>
                </a:lnTo>
                <a:lnTo>
                  <a:pt x="1082" y="22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41" name="Freeform 53"/>
          <p:cNvSpPr>
            <a:spLocks/>
          </p:cNvSpPr>
          <p:nvPr/>
        </p:nvSpPr>
        <p:spPr bwMode="auto">
          <a:xfrm>
            <a:off x="5392738" y="3017838"/>
            <a:ext cx="2963862" cy="357187"/>
          </a:xfrm>
          <a:custGeom>
            <a:avLst/>
            <a:gdLst>
              <a:gd name="T0" fmla="*/ 0 w 1867"/>
              <a:gd name="T1" fmla="*/ 0 h 225"/>
              <a:gd name="T2" fmla="*/ 0 w 1867"/>
              <a:gd name="T3" fmla="*/ 109 h 225"/>
              <a:gd name="T4" fmla="*/ 1867 w 1867"/>
              <a:gd name="T5" fmla="*/ 109 h 225"/>
              <a:gd name="T6" fmla="*/ 1867 w 1867"/>
              <a:gd name="T7" fmla="*/ 225 h 225"/>
              <a:gd name="T8" fmla="*/ 0 60000 65536"/>
              <a:gd name="T9" fmla="*/ 0 60000 65536"/>
              <a:gd name="T10" fmla="*/ 0 60000 65536"/>
              <a:gd name="T11" fmla="*/ 0 60000 65536"/>
              <a:gd name="T12" fmla="*/ 0 w 1867"/>
              <a:gd name="T13" fmla="*/ 0 h 225"/>
              <a:gd name="T14" fmla="*/ 1867 w 1867"/>
              <a:gd name="T15" fmla="*/ 225 h 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67" h="225">
                <a:moveTo>
                  <a:pt x="0" y="0"/>
                </a:moveTo>
                <a:lnTo>
                  <a:pt x="0" y="109"/>
                </a:lnTo>
                <a:lnTo>
                  <a:pt x="1867" y="109"/>
                </a:lnTo>
                <a:lnTo>
                  <a:pt x="1867" y="22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42" name="Rectangle 54"/>
          <p:cNvSpPr>
            <a:spLocks noChangeArrowheads="1"/>
          </p:cNvSpPr>
          <p:nvPr/>
        </p:nvSpPr>
        <p:spPr bwMode="auto">
          <a:xfrm>
            <a:off x="1077913" y="4032250"/>
            <a:ext cx="965200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71" name="Rectangle 55"/>
          <p:cNvSpPr>
            <a:spLocks noChangeArrowheads="1"/>
          </p:cNvSpPr>
          <p:nvPr/>
        </p:nvSpPr>
        <p:spPr bwMode="auto">
          <a:xfrm>
            <a:off x="1236663" y="4108450"/>
            <a:ext cx="711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Luminescente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44" name="Rectangle 56"/>
          <p:cNvSpPr>
            <a:spLocks noChangeArrowheads="1"/>
          </p:cNvSpPr>
          <p:nvPr/>
        </p:nvSpPr>
        <p:spPr bwMode="auto">
          <a:xfrm>
            <a:off x="2303463" y="4032250"/>
            <a:ext cx="965200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73" name="Rectangle 57"/>
          <p:cNvSpPr>
            <a:spLocks noChangeArrowheads="1"/>
          </p:cNvSpPr>
          <p:nvPr/>
        </p:nvSpPr>
        <p:spPr bwMode="auto">
          <a:xfrm>
            <a:off x="2498725" y="4108450"/>
            <a:ext cx="6604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Fluorescente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46" name="Rectangle 58"/>
          <p:cNvSpPr>
            <a:spLocks noChangeArrowheads="1"/>
          </p:cNvSpPr>
          <p:nvPr/>
        </p:nvSpPr>
        <p:spPr bwMode="auto">
          <a:xfrm>
            <a:off x="4156075" y="4032250"/>
            <a:ext cx="966788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75" name="Rectangle 59"/>
          <p:cNvSpPr>
            <a:spLocks noChangeArrowheads="1"/>
          </p:cNvSpPr>
          <p:nvPr/>
        </p:nvSpPr>
        <p:spPr bwMode="auto">
          <a:xfrm>
            <a:off x="4337050" y="4108450"/>
            <a:ext cx="698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Eletrocrômico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48" name="Rectangle 60"/>
          <p:cNvSpPr>
            <a:spLocks noChangeArrowheads="1"/>
          </p:cNvSpPr>
          <p:nvPr/>
        </p:nvSpPr>
        <p:spPr bwMode="auto">
          <a:xfrm>
            <a:off x="5402263" y="4032250"/>
            <a:ext cx="965200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77" name="Rectangle 61"/>
          <p:cNvSpPr>
            <a:spLocks noChangeArrowheads="1"/>
          </p:cNvSpPr>
          <p:nvPr/>
        </p:nvSpPr>
        <p:spPr bwMode="auto">
          <a:xfrm>
            <a:off x="5595938" y="4108450"/>
            <a:ext cx="673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Eletroforético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7832725" y="5891213"/>
            <a:ext cx="733425" cy="228600"/>
            <a:chOff x="4914" y="3216"/>
            <a:chExt cx="462" cy="194"/>
          </a:xfrm>
        </p:grpSpPr>
        <p:sp>
          <p:nvSpPr>
            <p:cNvPr id="63654" name="Rectangle 63"/>
            <p:cNvSpPr>
              <a:spLocks noChangeArrowheads="1"/>
            </p:cNvSpPr>
            <p:nvPr/>
          </p:nvSpPr>
          <p:spPr bwMode="auto">
            <a:xfrm>
              <a:off x="4914" y="3216"/>
              <a:ext cx="462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6480" name="Rectangle 64"/>
            <p:cNvSpPr>
              <a:spLocks noChangeArrowheads="1"/>
            </p:cNvSpPr>
            <p:nvPr/>
          </p:nvSpPr>
          <p:spPr bwMode="auto">
            <a:xfrm>
              <a:off x="4943" y="3264"/>
              <a:ext cx="404" cy="1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Ferroelétrico</a:t>
              </a:r>
              <a:endPara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6616700" y="4038600"/>
            <a:ext cx="914400" cy="307975"/>
            <a:chOff x="3938" y="2544"/>
            <a:chExt cx="576" cy="194"/>
          </a:xfrm>
        </p:grpSpPr>
        <p:sp>
          <p:nvSpPr>
            <p:cNvPr id="63651" name="Rectangle 66"/>
            <p:cNvSpPr>
              <a:spLocks noChangeArrowheads="1"/>
            </p:cNvSpPr>
            <p:nvPr/>
          </p:nvSpPr>
          <p:spPr bwMode="auto">
            <a:xfrm>
              <a:off x="3938" y="2544"/>
              <a:ext cx="576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6483" name="Rectangle 67"/>
            <p:cNvSpPr>
              <a:spLocks noChangeArrowheads="1"/>
            </p:cNvSpPr>
            <p:nvPr/>
          </p:nvSpPr>
          <p:spPr bwMode="auto">
            <a:xfrm>
              <a:off x="3986" y="2550"/>
              <a:ext cx="480" cy="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Cristal Líquido </a:t>
              </a:r>
              <a:endPara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6484" name="Rectangle 68"/>
            <p:cNvSpPr>
              <a:spLocks noChangeArrowheads="1"/>
            </p:cNvSpPr>
            <p:nvPr/>
          </p:nvSpPr>
          <p:spPr bwMode="auto">
            <a:xfrm>
              <a:off x="4130" y="2647"/>
              <a:ext cx="192" cy="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(LCD)</a:t>
              </a:r>
              <a:endPara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63552" name="Freeform 69"/>
          <p:cNvSpPr>
            <a:spLocks/>
          </p:cNvSpPr>
          <p:nvPr/>
        </p:nvSpPr>
        <p:spPr bwMode="auto">
          <a:xfrm>
            <a:off x="1560513" y="3675063"/>
            <a:ext cx="1833562" cy="357187"/>
          </a:xfrm>
          <a:custGeom>
            <a:avLst/>
            <a:gdLst>
              <a:gd name="T0" fmla="*/ 1155 w 1155"/>
              <a:gd name="T1" fmla="*/ 0 h 225"/>
              <a:gd name="T2" fmla="*/ 1155 w 1155"/>
              <a:gd name="T3" fmla="*/ 109 h 225"/>
              <a:gd name="T4" fmla="*/ 0 w 1155"/>
              <a:gd name="T5" fmla="*/ 109 h 225"/>
              <a:gd name="T6" fmla="*/ 0 w 1155"/>
              <a:gd name="T7" fmla="*/ 225 h 225"/>
              <a:gd name="T8" fmla="*/ 0 60000 65536"/>
              <a:gd name="T9" fmla="*/ 0 60000 65536"/>
              <a:gd name="T10" fmla="*/ 0 60000 65536"/>
              <a:gd name="T11" fmla="*/ 0 60000 65536"/>
              <a:gd name="T12" fmla="*/ 0 w 1155"/>
              <a:gd name="T13" fmla="*/ 0 h 225"/>
              <a:gd name="T14" fmla="*/ 1155 w 1155"/>
              <a:gd name="T15" fmla="*/ 225 h 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55" h="225">
                <a:moveTo>
                  <a:pt x="1155" y="0"/>
                </a:moveTo>
                <a:lnTo>
                  <a:pt x="1155" y="109"/>
                </a:lnTo>
                <a:lnTo>
                  <a:pt x="0" y="109"/>
                </a:lnTo>
                <a:lnTo>
                  <a:pt x="0" y="22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53" name="Freeform 70"/>
          <p:cNvSpPr>
            <a:spLocks/>
          </p:cNvSpPr>
          <p:nvPr/>
        </p:nvSpPr>
        <p:spPr bwMode="auto">
          <a:xfrm>
            <a:off x="2786063" y="3675063"/>
            <a:ext cx="608012" cy="357187"/>
          </a:xfrm>
          <a:custGeom>
            <a:avLst/>
            <a:gdLst>
              <a:gd name="T0" fmla="*/ 383 w 383"/>
              <a:gd name="T1" fmla="*/ 0 h 225"/>
              <a:gd name="T2" fmla="*/ 383 w 383"/>
              <a:gd name="T3" fmla="*/ 109 h 225"/>
              <a:gd name="T4" fmla="*/ 0 w 383"/>
              <a:gd name="T5" fmla="*/ 109 h 225"/>
              <a:gd name="T6" fmla="*/ 0 w 383"/>
              <a:gd name="T7" fmla="*/ 225 h 225"/>
              <a:gd name="T8" fmla="*/ 0 60000 65536"/>
              <a:gd name="T9" fmla="*/ 0 60000 65536"/>
              <a:gd name="T10" fmla="*/ 0 60000 65536"/>
              <a:gd name="T11" fmla="*/ 0 60000 65536"/>
              <a:gd name="T12" fmla="*/ 0 w 383"/>
              <a:gd name="T13" fmla="*/ 0 h 225"/>
              <a:gd name="T14" fmla="*/ 383 w 383"/>
              <a:gd name="T15" fmla="*/ 225 h 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3" h="225">
                <a:moveTo>
                  <a:pt x="383" y="0"/>
                </a:moveTo>
                <a:lnTo>
                  <a:pt x="383" y="109"/>
                </a:lnTo>
                <a:lnTo>
                  <a:pt x="0" y="109"/>
                </a:lnTo>
                <a:lnTo>
                  <a:pt x="0" y="22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54" name="Line 71"/>
          <p:cNvSpPr>
            <a:spLocks noChangeShapeType="1"/>
          </p:cNvSpPr>
          <p:nvPr/>
        </p:nvSpPr>
        <p:spPr bwMode="auto">
          <a:xfrm>
            <a:off x="4638675" y="3675063"/>
            <a:ext cx="1588" cy="3571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55" name="Freeform 72"/>
          <p:cNvSpPr>
            <a:spLocks/>
          </p:cNvSpPr>
          <p:nvPr/>
        </p:nvSpPr>
        <p:spPr bwMode="auto">
          <a:xfrm>
            <a:off x="4638675" y="3675063"/>
            <a:ext cx="1246188" cy="357187"/>
          </a:xfrm>
          <a:custGeom>
            <a:avLst/>
            <a:gdLst>
              <a:gd name="T0" fmla="*/ 0 w 785"/>
              <a:gd name="T1" fmla="*/ 0 h 225"/>
              <a:gd name="T2" fmla="*/ 0 w 785"/>
              <a:gd name="T3" fmla="*/ 109 h 225"/>
              <a:gd name="T4" fmla="*/ 785 w 785"/>
              <a:gd name="T5" fmla="*/ 109 h 225"/>
              <a:gd name="T6" fmla="*/ 785 w 785"/>
              <a:gd name="T7" fmla="*/ 225 h 225"/>
              <a:gd name="T8" fmla="*/ 0 60000 65536"/>
              <a:gd name="T9" fmla="*/ 0 60000 65536"/>
              <a:gd name="T10" fmla="*/ 0 60000 65536"/>
              <a:gd name="T11" fmla="*/ 0 60000 65536"/>
              <a:gd name="T12" fmla="*/ 0 w 785"/>
              <a:gd name="T13" fmla="*/ 0 h 225"/>
              <a:gd name="T14" fmla="*/ 785 w 785"/>
              <a:gd name="T15" fmla="*/ 225 h 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5" h="225">
                <a:moveTo>
                  <a:pt x="0" y="0"/>
                </a:moveTo>
                <a:lnTo>
                  <a:pt x="0" y="109"/>
                </a:lnTo>
                <a:lnTo>
                  <a:pt x="785" y="109"/>
                </a:lnTo>
                <a:lnTo>
                  <a:pt x="785" y="22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56" name="Freeform 73"/>
          <p:cNvSpPr>
            <a:spLocks/>
          </p:cNvSpPr>
          <p:nvPr/>
        </p:nvSpPr>
        <p:spPr bwMode="auto">
          <a:xfrm>
            <a:off x="4638675" y="3675063"/>
            <a:ext cx="2471738" cy="357187"/>
          </a:xfrm>
          <a:custGeom>
            <a:avLst/>
            <a:gdLst>
              <a:gd name="T0" fmla="*/ 0 w 1557"/>
              <a:gd name="T1" fmla="*/ 0 h 225"/>
              <a:gd name="T2" fmla="*/ 0 w 1557"/>
              <a:gd name="T3" fmla="*/ 109 h 225"/>
              <a:gd name="T4" fmla="*/ 1557 w 1557"/>
              <a:gd name="T5" fmla="*/ 109 h 225"/>
              <a:gd name="T6" fmla="*/ 1557 w 1557"/>
              <a:gd name="T7" fmla="*/ 225 h 225"/>
              <a:gd name="T8" fmla="*/ 0 60000 65536"/>
              <a:gd name="T9" fmla="*/ 0 60000 65536"/>
              <a:gd name="T10" fmla="*/ 0 60000 65536"/>
              <a:gd name="T11" fmla="*/ 0 60000 65536"/>
              <a:gd name="T12" fmla="*/ 0 w 1557"/>
              <a:gd name="T13" fmla="*/ 0 h 225"/>
              <a:gd name="T14" fmla="*/ 1557 w 1557"/>
              <a:gd name="T15" fmla="*/ 225 h 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57" h="225">
                <a:moveTo>
                  <a:pt x="0" y="0"/>
                </a:moveTo>
                <a:lnTo>
                  <a:pt x="0" y="109"/>
                </a:lnTo>
                <a:lnTo>
                  <a:pt x="1557" y="109"/>
                </a:lnTo>
                <a:lnTo>
                  <a:pt x="1557" y="22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57" name="Rectangle 74"/>
          <p:cNvSpPr>
            <a:spLocks noChangeArrowheads="1"/>
          </p:cNvSpPr>
          <p:nvPr/>
        </p:nvSpPr>
        <p:spPr bwMode="auto">
          <a:xfrm>
            <a:off x="2312988" y="4533900"/>
            <a:ext cx="1293812" cy="35718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91" name="Rectangle 75"/>
          <p:cNvSpPr>
            <a:spLocks noChangeArrowheads="1"/>
          </p:cNvSpPr>
          <p:nvPr/>
        </p:nvSpPr>
        <p:spPr bwMode="auto">
          <a:xfrm>
            <a:off x="2516188" y="4630738"/>
            <a:ext cx="9715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Eletroluminescente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59" name="Rectangle 76"/>
          <p:cNvSpPr>
            <a:spLocks noChangeArrowheads="1"/>
          </p:cNvSpPr>
          <p:nvPr/>
        </p:nvSpPr>
        <p:spPr bwMode="auto">
          <a:xfrm>
            <a:off x="3810000" y="4533900"/>
            <a:ext cx="1292225" cy="35718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93" name="Rectangle 77"/>
          <p:cNvSpPr>
            <a:spLocks noChangeArrowheads="1"/>
          </p:cNvSpPr>
          <p:nvPr/>
        </p:nvSpPr>
        <p:spPr bwMode="auto">
          <a:xfrm>
            <a:off x="3957638" y="4552950"/>
            <a:ext cx="11493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Diodo Emissor de Luz 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16494" name="Rectangle 78"/>
          <p:cNvSpPr>
            <a:spLocks noChangeArrowheads="1"/>
          </p:cNvSpPr>
          <p:nvPr/>
        </p:nvSpPr>
        <p:spPr bwMode="auto">
          <a:xfrm>
            <a:off x="4340225" y="4708525"/>
            <a:ext cx="2984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(LED)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62" name="Rectangle 79"/>
          <p:cNvSpPr>
            <a:spLocks noChangeArrowheads="1"/>
          </p:cNvSpPr>
          <p:nvPr/>
        </p:nvSpPr>
        <p:spPr bwMode="auto">
          <a:xfrm>
            <a:off x="5286375" y="4533900"/>
            <a:ext cx="1293813" cy="35718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496" name="Rectangle 80"/>
          <p:cNvSpPr>
            <a:spLocks noChangeArrowheads="1"/>
          </p:cNvSpPr>
          <p:nvPr/>
        </p:nvSpPr>
        <p:spPr bwMode="auto">
          <a:xfrm>
            <a:off x="5611813" y="4630738"/>
            <a:ext cx="736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Plasma (GPD)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7834313" y="4521200"/>
            <a:ext cx="1141412" cy="304800"/>
            <a:chOff x="4704" y="2736"/>
            <a:chExt cx="815" cy="225"/>
          </a:xfrm>
        </p:grpSpPr>
        <p:sp>
          <p:nvSpPr>
            <p:cNvPr id="63648" name="Rectangle 82"/>
            <p:cNvSpPr>
              <a:spLocks noChangeArrowheads="1"/>
            </p:cNvSpPr>
            <p:nvPr/>
          </p:nvSpPr>
          <p:spPr bwMode="auto">
            <a:xfrm>
              <a:off x="4704" y="2736"/>
              <a:ext cx="815" cy="2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6499" name="Rectangle 83"/>
            <p:cNvSpPr>
              <a:spLocks noChangeArrowheads="1"/>
            </p:cNvSpPr>
            <p:nvPr/>
          </p:nvSpPr>
          <p:spPr bwMode="auto">
            <a:xfrm>
              <a:off x="4780" y="2748"/>
              <a:ext cx="630" cy="1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Matrix Extrínseca</a:t>
              </a:r>
              <a:endPara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6500" name="Rectangle 84"/>
            <p:cNvSpPr>
              <a:spLocks noChangeArrowheads="1"/>
            </p:cNvSpPr>
            <p:nvPr/>
          </p:nvSpPr>
          <p:spPr bwMode="auto">
            <a:xfrm>
              <a:off x="4729" y="2832"/>
              <a:ext cx="735" cy="1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 (TFT, MIM, DIODE)</a:t>
              </a:r>
              <a:endPara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5" name="Group 85"/>
          <p:cNvGrpSpPr>
            <a:grpSpLocks/>
          </p:cNvGrpSpPr>
          <p:nvPr/>
        </p:nvGrpSpPr>
        <p:grpSpPr bwMode="auto">
          <a:xfrm>
            <a:off x="7847013" y="4040188"/>
            <a:ext cx="1143000" cy="304800"/>
            <a:chOff x="4713" y="2545"/>
            <a:chExt cx="720" cy="192"/>
          </a:xfrm>
        </p:grpSpPr>
        <p:sp>
          <p:nvSpPr>
            <p:cNvPr id="63645" name="Rectangle 86"/>
            <p:cNvSpPr>
              <a:spLocks noChangeArrowheads="1"/>
            </p:cNvSpPr>
            <p:nvPr/>
          </p:nvSpPr>
          <p:spPr bwMode="auto">
            <a:xfrm>
              <a:off x="4713" y="2545"/>
              <a:ext cx="703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6503" name="Rectangle 87"/>
            <p:cNvSpPr>
              <a:spLocks noChangeArrowheads="1"/>
            </p:cNvSpPr>
            <p:nvPr/>
          </p:nvSpPr>
          <p:spPr bwMode="auto">
            <a:xfrm>
              <a:off x="4801" y="2558"/>
              <a:ext cx="552" cy="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Matrix Intrínseca </a:t>
              </a:r>
              <a:endPara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6504" name="Rectangle 88"/>
            <p:cNvSpPr>
              <a:spLocks noChangeArrowheads="1"/>
            </p:cNvSpPr>
            <p:nvPr/>
          </p:nvSpPr>
          <p:spPr bwMode="auto">
            <a:xfrm>
              <a:off x="4721" y="2631"/>
              <a:ext cx="712" cy="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(TN,SBE,Guest-Host) </a:t>
              </a:r>
              <a:endPara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63566" name="Freeform 89"/>
          <p:cNvSpPr>
            <a:spLocks/>
          </p:cNvSpPr>
          <p:nvPr/>
        </p:nvSpPr>
        <p:spPr bwMode="auto">
          <a:xfrm>
            <a:off x="1560513" y="4330700"/>
            <a:ext cx="1398587" cy="203200"/>
          </a:xfrm>
          <a:custGeom>
            <a:avLst/>
            <a:gdLst>
              <a:gd name="T0" fmla="*/ 0 w 881"/>
              <a:gd name="T1" fmla="*/ 0 h 128"/>
              <a:gd name="T2" fmla="*/ 0 w 881"/>
              <a:gd name="T3" fmla="*/ 61 h 128"/>
              <a:gd name="T4" fmla="*/ 881 w 881"/>
              <a:gd name="T5" fmla="*/ 61 h 128"/>
              <a:gd name="T6" fmla="*/ 881 w 881"/>
              <a:gd name="T7" fmla="*/ 128 h 128"/>
              <a:gd name="T8" fmla="*/ 0 60000 65536"/>
              <a:gd name="T9" fmla="*/ 0 60000 65536"/>
              <a:gd name="T10" fmla="*/ 0 60000 65536"/>
              <a:gd name="T11" fmla="*/ 0 60000 65536"/>
              <a:gd name="T12" fmla="*/ 0 w 881"/>
              <a:gd name="T13" fmla="*/ 0 h 128"/>
              <a:gd name="T14" fmla="*/ 881 w 881"/>
              <a:gd name="T15" fmla="*/ 128 h 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1" h="128">
                <a:moveTo>
                  <a:pt x="0" y="0"/>
                </a:moveTo>
                <a:lnTo>
                  <a:pt x="0" y="61"/>
                </a:lnTo>
                <a:lnTo>
                  <a:pt x="881" y="61"/>
                </a:lnTo>
                <a:lnTo>
                  <a:pt x="881" y="128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67" name="Freeform 90"/>
          <p:cNvSpPr>
            <a:spLocks/>
          </p:cNvSpPr>
          <p:nvPr/>
        </p:nvSpPr>
        <p:spPr bwMode="auto">
          <a:xfrm>
            <a:off x="1560513" y="4330700"/>
            <a:ext cx="2895600" cy="203200"/>
          </a:xfrm>
          <a:custGeom>
            <a:avLst/>
            <a:gdLst>
              <a:gd name="T0" fmla="*/ 0 w 1824"/>
              <a:gd name="T1" fmla="*/ 0 h 128"/>
              <a:gd name="T2" fmla="*/ 0 w 1824"/>
              <a:gd name="T3" fmla="*/ 61 h 128"/>
              <a:gd name="T4" fmla="*/ 1824 w 1824"/>
              <a:gd name="T5" fmla="*/ 61 h 128"/>
              <a:gd name="T6" fmla="*/ 1824 w 1824"/>
              <a:gd name="T7" fmla="*/ 128 h 128"/>
              <a:gd name="T8" fmla="*/ 0 60000 65536"/>
              <a:gd name="T9" fmla="*/ 0 60000 65536"/>
              <a:gd name="T10" fmla="*/ 0 60000 65536"/>
              <a:gd name="T11" fmla="*/ 0 60000 65536"/>
              <a:gd name="T12" fmla="*/ 0 w 1824"/>
              <a:gd name="T13" fmla="*/ 0 h 128"/>
              <a:gd name="T14" fmla="*/ 1824 w 1824"/>
              <a:gd name="T15" fmla="*/ 128 h 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4" h="128">
                <a:moveTo>
                  <a:pt x="0" y="0"/>
                </a:moveTo>
                <a:lnTo>
                  <a:pt x="0" y="61"/>
                </a:lnTo>
                <a:lnTo>
                  <a:pt x="1824" y="61"/>
                </a:lnTo>
                <a:lnTo>
                  <a:pt x="1824" y="128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68" name="Freeform 91"/>
          <p:cNvSpPr>
            <a:spLocks/>
          </p:cNvSpPr>
          <p:nvPr/>
        </p:nvSpPr>
        <p:spPr bwMode="auto">
          <a:xfrm>
            <a:off x="1560513" y="4330700"/>
            <a:ext cx="4371975" cy="203200"/>
          </a:xfrm>
          <a:custGeom>
            <a:avLst/>
            <a:gdLst>
              <a:gd name="T0" fmla="*/ 0 w 2754"/>
              <a:gd name="T1" fmla="*/ 0 h 128"/>
              <a:gd name="T2" fmla="*/ 0 w 2754"/>
              <a:gd name="T3" fmla="*/ 61 h 128"/>
              <a:gd name="T4" fmla="*/ 2754 w 2754"/>
              <a:gd name="T5" fmla="*/ 61 h 128"/>
              <a:gd name="T6" fmla="*/ 2754 w 2754"/>
              <a:gd name="T7" fmla="*/ 128 h 128"/>
              <a:gd name="T8" fmla="*/ 0 60000 65536"/>
              <a:gd name="T9" fmla="*/ 0 60000 65536"/>
              <a:gd name="T10" fmla="*/ 0 60000 65536"/>
              <a:gd name="T11" fmla="*/ 0 60000 65536"/>
              <a:gd name="T12" fmla="*/ 0 w 2754"/>
              <a:gd name="T13" fmla="*/ 0 h 128"/>
              <a:gd name="T14" fmla="*/ 2754 w 2754"/>
              <a:gd name="T15" fmla="*/ 128 h 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54" h="128">
                <a:moveTo>
                  <a:pt x="0" y="0"/>
                </a:moveTo>
                <a:lnTo>
                  <a:pt x="0" y="61"/>
                </a:lnTo>
                <a:lnTo>
                  <a:pt x="2754" y="61"/>
                </a:lnTo>
                <a:lnTo>
                  <a:pt x="2754" y="128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69" name="Rectangle 92"/>
          <p:cNvSpPr>
            <a:spLocks noChangeArrowheads="1"/>
          </p:cNvSpPr>
          <p:nvPr/>
        </p:nvSpPr>
        <p:spPr bwMode="auto">
          <a:xfrm>
            <a:off x="1685925" y="5181600"/>
            <a:ext cx="965200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509" name="Rectangle 93"/>
          <p:cNvSpPr>
            <a:spLocks noChangeArrowheads="1"/>
          </p:cNvSpPr>
          <p:nvPr/>
        </p:nvSpPr>
        <p:spPr bwMode="auto">
          <a:xfrm>
            <a:off x="1827213" y="5191125"/>
            <a:ext cx="8064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Catodo Quente 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16510" name="Rectangle 94"/>
          <p:cNvSpPr>
            <a:spLocks noChangeArrowheads="1"/>
          </p:cNvSpPr>
          <p:nvPr/>
        </p:nvSpPr>
        <p:spPr bwMode="auto">
          <a:xfrm>
            <a:off x="2035175" y="5345113"/>
            <a:ext cx="3111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(CRT)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72" name="Rectangle 95"/>
          <p:cNvSpPr>
            <a:spLocks noChangeArrowheads="1"/>
          </p:cNvSpPr>
          <p:nvPr/>
        </p:nvSpPr>
        <p:spPr bwMode="auto">
          <a:xfrm>
            <a:off x="2921000" y="5181600"/>
            <a:ext cx="104140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512" name="Rectangle 96"/>
          <p:cNvSpPr>
            <a:spLocks noChangeArrowheads="1"/>
          </p:cNvSpPr>
          <p:nvPr/>
        </p:nvSpPr>
        <p:spPr bwMode="auto">
          <a:xfrm>
            <a:off x="2971800" y="5257800"/>
            <a:ext cx="920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Orgânicos OLEDs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74" name="Rectangle 97"/>
          <p:cNvSpPr>
            <a:spLocks noChangeArrowheads="1"/>
          </p:cNvSpPr>
          <p:nvPr/>
        </p:nvSpPr>
        <p:spPr bwMode="auto">
          <a:xfrm>
            <a:off x="4156075" y="5181600"/>
            <a:ext cx="966788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514" name="Rectangle 98"/>
          <p:cNvSpPr>
            <a:spLocks noChangeArrowheads="1"/>
          </p:cNvSpPr>
          <p:nvPr/>
        </p:nvSpPr>
        <p:spPr bwMode="auto">
          <a:xfrm>
            <a:off x="4673600" y="5257800"/>
            <a:ext cx="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endParaRPr lang="pt-BR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76" name="Rectangle 99"/>
          <p:cNvSpPr>
            <a:spLocks noChangeArrowheads="1"/>
          </p:cNvSpPr>
          <p:nvPr/>
        </p:nvSpPr>
        <p:spPr bwMode="auto">
          <a:xfrm>
            <a:off x="5392738" y="5181600"/>
            <a:ext cx="965200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516" name="Rectangle 100"/>
          <p:cNvSpPr>
            <a:spLocks noChangeArrowheads="1"/>
          </p:cNvSpPr>
          <p:nvPr/>
        </p:nvSpPr>
        <p:spPr bwMode="auto">
          <a:xfrm>
            <a:off x="5691188" y="5257800"/>
            <a:ext cx="5016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Matrix AC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78" name="Rectangle 101"/>
          <p:cNvSpPr>
            <a:spLocks noChangeArrowheads="1"/>
          </p:cNvSpPr>
          <p:nvPr/>
        </p:nvSpPr>
        <p:spPr bwMode="auto">
          <a:xfrm>
            <a:off x="6627813" y="5181600"/>
            <a:ext cx="965200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518" name="Rectangle 102"/>
          <p:cNvSpPr>
            <a:spLocks noChangeArrowheads="1"/>
          </p:cNvSpPr>
          <p:nvPr/>
        </p:nvSpPr>
        <p:spPr bwMode="auto">
          <a:xfrm>
            <a:off x="6913563" y="5257800"/>
            <a:ext cx="508000" cy="136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latin typeface="Arial" charset="0"/>
              </a:rPr>
              <a:t>Matrix DC</a:t>
            </a:r>
            <a:endParaRPr lang="en-US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3580" name="Freeform 103"/>
          <p:cNvSpPr>
            <a:spLocks/>
          </p:cNvSpPr>
          <p:nvPr/>
        </p:nvSpPr>
        <p:spPr bwMode="auto">
          <a:xfrm>
            <a:off x="2959100" y="4881563"/>
            <a:ext cx="444500" cy="300037"/>
          </a:xfrm>
          <a:custGeom>
            <a:avLst/>
            <a:gdLst>
              <a:gd name="T0" fmla="*/ 0 w 280"/>
              <a:gd name="T1" fmla="*/ 0 h 189"/>
              <a:gd name="T2" fmla="*/ 0 w 280"/>
              <a:gd name="T3" fmla="*/ 91 h 189"/>
              <a:gd name="T4" fmla="*/ 280 w 280"/>
              <a:gd name="T5" fmla="*/ 91 h 189"/>
              <a:gd name="T6" fmla="*/ 280 w 280"/>
              <a:gd name="T7" fmla="*/ 189 h 189"/>
              <a:gd name="T8" fmla="*/ 0 60000 65536"/>
              <a:gd name="T9" fmla="*/ 0 60000 65536"/>
              <a:gd name="T10" fmla="*/ 0 60000 65536"/>
              <a:gd name="T11" fmla="*/ 0 60000 65536"/>
              <a:gd name="T12" fmla="*/ 0 w 280"/>
              <a:gd name="T13" fmla="*/ 0 h 189"/>
              <a:gd name="T14" fmla="*/ 280 w 280"/>
              <a:gd name="T15" fmla="*/ 189 h 1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0" h="189">
                <a:moveTo>
                  <a:pt x="0" y="0"/>
                </a:moveTo>
                <a:lnTo>
                  <a:pt x="0" y="91"/>
                </a:lnTo>
                <a:lnTo>
                  <a:pt x="280" y="91"/>
                </a:lnTo>
                <a:lnTo>
                  <a:pt x="280" y="189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81" name="Freeform 104"/>
          <p:cNvSpPr>
            <a:spLocks/>
          </p:cNvSpPr>
          <p:nvPr/>
        </p:nvSpPr>
        <p:spPr bwMode="auto">
          <a:xfrm>
            <a:off x="2959100" y="4881563"/>
            <a:ext cx="1679575" cy="300037"/>
          </a:xfrm>
          <a:custGeom>
            <a:avLst/>
            <a:gdLst>
              <a:gd name="T0" fmla="*/ 0 w 1058"/>
              <a:gd name="T1" fmla="*/ 0 h 189"/>
              <a:gd name="T2" fmla="*/ 0 w 1058"/>
              <a:gd name="T3" fmla="*/ 91 h 189"/>
              <a:gd name="T4" fmla="*/ 1058 w 1058"/>
              <a:gd name="T5" fmla="*/ 91 h 189"/>
              <a:gd name="T6" fmla="*/ 1058 w 1058"/>
              <a:gd name="T7" fmla="*/ 189 h 189"/>
              <a:gd name="T8" fmla="*/ 0 60000 65536"/>
              <a:gd name="T9" fmla="*/ 0 60000 65536"/>
              <a:gd name="T10" fmla="*/ 0 60000 65536"/>
              <a:gd name="T11" fmla="*/ 0 60000 65536"/>
              <a:gd name="T12" fmla="*/ 0 w 1058"/>
              <a:gd name="T13" fmla="*/ 0 h 189"/>
              <a:gd name="T14" fmla="*/ 1058 w 1058"/>
              <a:gd name="T15" fmla="*/ 189 h 1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8" h="189">
                <a:moveTo>
                  <a:pt x="0" y="0"/>
                </a:moveTo>
                <a:lnTo>
                  <a:pt x="0" y="91"/>
                </a:lnTo>
                <a:lnTo>
                  <a:pt x="1058" y="91"/>
                </a:lnTo>
                <a:lnTo>
                  <a:pt x="1058" y="189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82" name="Freeform 105"/>
          <p:cNvSpPr>
            <a:spLocks/>
          </p:cNvSpPr>
          <p:nvPr/>
        </p:nvSpPr>
        <p:spPr bwMode="auto">
          <a:xfrm>
            <a:off x="5875338" y="4881563"/>
            <a:ext cx="57150" cy="300037"/>
          </a:xfrm>
          <a:custGeom>
            <a:avLst/>
            <a:gdLst>
              <a:gd name="T0" fmla="*/ 36 w 36"/>
              <a:gd name="T1" fmla="*/ 0 h 189"/>
              <a:gd name="T2" fmla="*/ 36 w 36"/>
              <a:gd name="T3" fmla="*/ 91 h 189"/>
              <a:gd name="T4" fmla="*/ 0 w 36"/>
              <a:gd name="T5" fmla="*/ 91 h 189"/>
              <a:gd name="T6" fmla="*/ 0 w 36"/>
              <a:gd name="T7" fmla="*/ 189 h 189"/>
              <a:gd name="T8" fmla="*/ 0 60000 65536"/>
              <a:gd name="T9" fmla="*/ 0 60000 65536"/>
              <a:gd name="T10" fmla="*/ 0 60000 65536"/>
              <a:gd name="T11" fmla="*/ 0 60000 65536"/>
              <a:gd name="T12" fmla="*/ 0 w 36"/>
              <a:gd name="T13" fmla="*/ 0 h 189"/>
              <a:gd name="T14" fmla="*/ 36 w 36"/>
              <a:gd name="T15" fmla="*/ 189 h 1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" h="189">
                <a:moveTo>
                  <a:pt x="36" y="0"/>
                </a:moveTo>
                <a:lnTo>
                  <a:pt x="36" y="91"/>
                </a:lnTo>
                <a:lnTo>
                  <a:pt x="0" y="91"/>
                </a:lnTo>
                <a:lnTo>
                  <a:pt x="0" y="189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83" name="Freeform 106"/>
          <p:cNvSpPr>
            <a:spLocks/>
          </p:cNvSpPr>
          <p:nvPr/>
        </p:nvSpPr>
        <p:spPr bwMode="auto">
          <a:xfrm>
            <a:off x="5932488" y="4881563"/>
            <a:ext cx="1177925" cy="300037"/>
          </a:xfrm>
          <a:custGeom>
            <a:avLst/>
            <a:gdLst>
              <a:gd name="T0" fmla="*/ 0 w 742"/>
              <a:gd name="T1" fmla="*/ 0 h 189"/>
              <a:gd name="T2" fmla="*/ 0 w 742"/>
              <a:gd name="T3" fmla="*/ 91 h 189"/>
              <a:gd name="T4" fmla="*/ 742 w 742"/>
              <a:gd name="T5" fmla="*/ 91 h 189"/>
              <a:gd name="T6" fmla="*/ 742 w 742"/>
              <a:gd name="T7" fmla="*/ 189 h 189"/>
              <a:gd name="T8" fmla="*/ 0 60000 65536"/>
              <a:gd name="T9" fmla="*/ 0 60000 65536"/>
              <a:gd name="T10" fmla="*/ 0 60000 65536"/>
              <a:gd name="T11" fmla="*/ 0 60000 65536"/>
              <a:gd name="T12" fmla="*/ 0 w 742"/>
              <a:gd name="T13" fmla="*/ 0 h 189"/>
              <a:gd name="T14" fmla="*/ 742 w 742"/>
              <a:gd name="T15" fmla="*/ 189 h 1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2" h="189">
                <a:moveTo>
                  <a:pt x="0" y="0"/>
                </a:moveTo>
                <a:lnTo>
                  <a:pt x="0" y="91"/>
                </a:lnTo>
                <a:lnTo>
                  <a:pt x="742" y="91"/>
                </a:lnTo>
                <a:lnTo>
                  <a:pt x="742" y="189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84" name="Rectangle 107"/>
          <p:cNvSpPr>
            <a:spLocks noChangeArrowheads="1"/>
          </p:cNvSpPr>
          <p:nvPr/>
        </p:nvSpPr>
        <p:spPr bwMode="auto">
          <a:xfrm>
            <a:off x="1068388" y="5837238"/>
            <a:ext cx="965200" cy="3095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524" name="Rectangle 108"/>
          <p:cNvSpPr>
            <a:spLocks noChangeArrowheads="1"/>
          </p:cNvSpPr>
          <p:nvPr/>
        </p:nvSpPr>
        <p:spPr bwMode="auto">
          <a:xfrm>
            <a:off x="1420813" y="5915025"/>
            <a:ext cx="323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Spindt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86" name="Rectangle 109"/>
          <p:cNvSpPr>
            <a:spLocks noChangeArrowheads="1"/>
          </p:cNvSpPr>
          <p:nvPr/>
        </p:nvSpPr>
        <p:spPr bwMode="auto">
          <a:xfrm>
            <a:off x="2303463" y="5837238"/>
            <a:ext cx="965200" cy="3095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526" name="Rectangle 110"/>
          <p:cNvSpPr>
            <a:spLocks noChangeArrowheads="1"/>
          </p:cNvSpPr>
          <p:nvPr/>
        </p:nvSpPr>
        <p:spPr bwMode="auto">
          <a:xfrm>
            <a:off x="2536825" y="5915025"/>
            <a:ext cx="5524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Nanotubos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88" name="Rectangle 111"/>
          <p:cNvSpPr>
            <a:spLocks noChangeArrowheads="1"/>
          </p:cNvSpPr>
          <p:nvPr/>
        </p:nvSpPr>
        <p:spPr bwMode="auto">
          <a:xfrm>
            <a:off x="3538538" y="5849938"/>
            <a:ext cx="965200" cy="3095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528" name="Rectangle 112"/>
          <p:cNvSpPr>
            <a:spLocks noChangeArrowheads="1"/>
          </p:cNvSpPr>
          <p:nvPr/>
        </p:nvSpPr>
        <p:spPr bwMode="auto">
          <a:xfrm>
            <a:off x="3762375" y="5846763"/>
            <a:ext cx="6350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Membranas 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16529" name="Rectangle 113"/>
          <p:cNvSpPr>
            <a:spLocks noChangeArrowheads="1"/>
          </p:cNvSpPr>
          <p:nvPr/>
        </p:nvSpPr>
        <p:spPr bwMode="auto">
          <a:xfrm>
            <a:off x="3849688" y="6002338"/>
            <a:ext cx="419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Porosas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91" name="Freeform 114"/>
          <p:cNvSpPr>
            <a:spLocks/>
          </p:cNvSpPr>
          <p:nvPr/>
        </p:nvSpPr>
        <p:spPr bwMode="auto">
          <a:xfrm>
            <a:off x="1000125" y="5480050"/>
            <a:ext cx="550863" cy="357188"/>
          </a:xfrm>
          <a:custGeom>
            <a:avLst/>
            <a:gdLst>
              <a:gd name="T0" fmla="*/ 0 w 347"/>
              <a:gd name="T1" fmla="*/ 0 h 225"/>
              <a:gd name="T2" fmla="*/ 0 w 347"/>
              <a:gd name="T3" fmla="*/ 110 h 225"/>
              <a:gd name="T4" fmla="*/ 347 w 347"/>
              <a:gd name="T5" fmla="*/ 110 h 225"/>
              <a:gd name="T6" fmla="*/ 347 w 347"/>
              <a:gd name="T7" fmla="*/ 225 h 225"/>
              <a:gd name="T8" fmla="*/ 0 60000 65536"/>
              <a:gd name="T9" fmla="*/ 0 60000 65536"/>
              <a:gd name="T10" fmla="*/ 0 60000 65536"/>
              <a:gd name="T11" fmla="*/ 0 60000 65536"/>
              <a:gd name="T12" fmla="*/ 0 w 347"/>
              <a:gd name="T13" fmla="*/ 0 h 225"/>
              <a:gd name="T14" fmla="*/ 347 w 347"/>
              <a:gd name="T15" fmla="*/ 225 h 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7" h="225">
                <a:moveTo>
                  <a:pt x="0" y="0"/>
                </a:moveTo>
                <a:lnTo>
                  <a:pt x="0" y="110"/>
                </a:lnTo>
                <a:lnTo>
                  <a:pt x="347" y="110"/>
                </a:lnTo>
                <a:lnTo>
                  <a:pt x="347" y="22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92" name="Freeform 115"/>
          <p:cNvSpPr>
            <a:spLocks/>
          </p:cNvSpPr>
          <p:nvPr/>
        </p:nvSpPr>
        <p:spPr bwMode="auto">
          <a:xfrm>
            <a:off x="1000125" y="5480050"/>
            <a:ext cx="1785938" cy="357188"/>
          </a:xfrm>
          <a:custGeom>
            <a:avLst/>
            <a:gdLst>
              <a:gd name="T0" fmla="*/ 0 w 1125"/>
              <a:gd name="T1" fmla="*/ 0 h 225"/>
              <a:gd name="T2" fmla="*/ 0 w 1125"/>
              <a:gd name="T3" fmla="*/ 110 h 225"/>
              <a:gd name="T4" fmla="*/ 1125 w 1125"/>
              <a:gd name="T5" fmla="*/ 110 h 225"/>
              <a:gd name="T6" fmla="*/ 1125 w 1125"/>
              <a:gd name="T7" fmla="*/ 225 h 225"/>
              <a:gd name="T8" fmla="*/ 0 60000 65536"/>
              <a:gd name="T9" fmla="*/ 0 60000 65536"/>
              <a:gd name="T10" fmla="*/ 0 60000 65536"/>
              <a:gd name="T11" fmla="*/ 0 60000 65536"/>
              <a:gd name="T12" fmla="*/ 0 w 1125"/>
              <a:gd name="T13" fmla="*/ 0 h 225"/>
              <a:gd name="T14" fmla="*/ 1125 w 1125"/>
              <a:gd name="T15" fmla="*/ 225 h 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25" h="225">
                <a:moveTo>
                  <a:pt x="0" y="0"/>
                </a:moveTo>
                <a:lnTo>
                  <a:pt x="0" y="110"/>
                </a:lnTo>
                <a:lnTo>
                  <a:pt x="1125" y="110"/>
                </a:lnTo>
                <a:lnTo>
                  <a:pt x="1125" y="22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93" name="Freeform 116"/>
          <p:cNvSpPr>
            <a:spLocks/>
          </p:cNvSpPr>
          <p:nvPr/>
        </p:nvSpPr>
        <p:spPr bwMode="auto">
          <a:xfrm>
            <a:off x="1000125" y="5480050"/>
            <a:ext cx="3021013" cy="357188"/>
          </a:xfrm>
          <a:custGeom>
            <a:avLst/>
            <a:gdLst>
              <a:gd name="T0" fmla="*/ 0 w 1903"/>
              <a:gd name="T1" fmla="*/ 0 h 225"/>
              <a:gd name="T2" fmla="*/ 0 w 1903"/>
              <a:gd name="T3" fmla="*/ 110 h 225"/>
              <a:gd name="T4" fmla="*/ 1903 w 1903"/>
              <a:gd name="T5" fmla="*/ 110 h 225"/>
              <a:gd name="T6" fmla="*/ 1903 w 1903"/>
              <a:gd name="T7" fmla="*/ 225 h 225"/>
              <a:gd name="T8" fmla="*/ 0 60000 65536"/>
              <a:gd name="T9" fmla="*/ 0 60000 65536"/>
              <a:gd name="T10" fmla="*/ 0 60000 65536"/>
              <a:gd name="T11" fmla="*/ 0 60000 65536"/>
              <a:gd name="T12" fmla="*/ 0 w 1903"/>
              <a:gd name="T13" fmla="*/ 0 h 225"/>
              <a:gd name="T14" fmla="*/ 1903 w 1903"/>
              <a:gd name="T15" fmla="*/ 225 h 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3" h="225">
                <a:moveTo>
                  <a:pt x="0" y="0"/>
                </a:moveTo>
                <a:lnTo>
                  <a:pt x="0" y="110"/>
                </a:lnTo>
                <a:lnTo>
                  <a:pt x="1903" y="110"/>
                </a:lnTo>
                <a:lnTo>
                  <a:pt x="1903" y="22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94" name="Rectangle 117"/>
          <p:cNvSpPr>
            <a:spLocks noChangeArrowheads="1"/>
          </p:cNvSpPr>
          <p:nvPr/>
        </p:nvSpPr>
        <p:spPr bwMode="auto">
          <a:xfrm>
            <a:off x="1154113" y="4562475"/>
            <a:ext cx="801687" cy="30003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6534" name="Rectangle 118"/>
          <p:cNvSpPr>
            <a:spLocks noChangeArrowheads="1"/>
          </p:cNvSpPr>
          <p:nvPr/>
        </p:nvSpPr>
        <p:spPr bwMode="auto">
          <a:xfrm>
            <a:off x="1341438" y="4630738"/>
            <a:ext cx="4762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000" baseline="0">
                <a:solidFill>
                  <a:srgbClr val="000000"/>
                </a:solidFill>
                <a:latin typeface="Arial" charset="0"/>
              </a:rPr>
              <a:t>A Vácuo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596" name="Freeform 119"/>
          <p:cNvSpPr>
            <a:spLocks/>
          </p:cNvSpPr>
          <p:nvPr/>
        </p:nvSpPr>
        <p:spPr bwMode="auto">
          <a:xfrm>
            <a:off x="1000125" y="4852988"/>
            <a:ext cx="550863" cy="328612"/>
          </a:xfrm>
          <a:custGeom>
            <a:avLst/>
            <a:gdLst>
              <a:gd name="T0" fmla="*/ 347 w 347"/>
              <a:gd name="T1" fmla="*/ 0 h 207"/>
              <a:gd name="T2" fmla="*/ 347 w 347"/>
              <a:gd name="T3" fmla="*/ 103 h 207"/>
              <a:gd name="T4" fmla="*/ 0 w 347"/>
              <a:gd name="T5" fmla="*/ 103 h 207"/>
              <a:gd name="T6" fmla="*/ 0 w 347"/>
              <a:gd name="T7" fmla="*/ 207 h 207"/>
              <a:gd name="T8" fmla="*/ 0 60000 65536"/>
              <a:gd name="T9" fmla="*/ 0 60000 65536"/>
              <a:gd name="T10" fmla="*/ 0 60000 65536"/>
              <a:gd name="T11" fmla="*/ 0 60000 65536"/>
              <a:gd name="T12" fmla="*/ 0 w 347"/>
              <a:gd name="T13" fmla="*/ 0 h 207"/>
              <a:gd name="T14" fmla="*/ 347 w 347"/>
              <a:gd name="T15" fmla="*/ 207 h 2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7" h="207">
                <a:moveTo>
                  <a:pt x="347" y="0"/>
                </a:moveTo>
                <a:lnTo>
                  <a:pt x="347" y="103"/>
                </a:lnTo>
                <a:lnTo>
                  <a:pt x="0" y="103"/>
                </a:lnTo>
                <a:lnTo>
                  <a:pt x="0" y="207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97" name="Freeform 120"/>
          <p:cNvSpPr>
            <a:spLocks/>
          </p:cNvSpPr>
          <p:nvPr/>
        </p:nvSpPr>
        <p:spPr bwMode="auto">
          <a:xfrm>
            <a:off x="1550988" y="4852988"/>
            <a:ext cx="617537" cy="328612"/>
          </a:xfrm>
          <a:custGeom>
            <a:avLst/>
            <a:gdLst>
              <a:gd name="T0" fmla="*/ 0 w 389"/>
              <a:gd name="T1" fmla="*/ 0 h 207"/>
              <a:gd name="T2" fmla="*/ 0 w 389"/>
              <a:gd name="T3" fmla="*/ 103 h 207"/>
              <a:gd name="T4" fmla="*/ 389 w 389"/>
              <a:gd name="T5" fmla="*/ 103 h 207"/>
              <a:gd name="T6" fmla="*/ 389 w 389"/>
              <a:gd name="T7" fmla="*/ 207 h 207"/>
              <a:gd name="T8" fmla="*/ 0 60000 65536"/>
              <a:gd name="T9" fmla="*/ 0 60000 65536"/>
              <a:gd name="T10" fmla="*/ 0 60000 65536"/>
              <a:gd name="T11" fmla="*/ 0 60000 65536"/>
              <a:gd name="T12" fmla="*/ 0 w 389"/>
              <a:gd name="T13" fmla="*/ 0 h 207"/>
              <a:gd name="T14" fmla="*/ 389 w 389"/>
              <a:gd name="T15" fmla="*/ 207 h 2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9" h="207">
                <a:moveTo>
                  <a:pt x="0" y="0"/>
                </a:moveTo>
                <a:lnTo>
                  <a:pt x="0" y="103"/>
                </a:lnTo>
                <a:lnTo>
                  <a:pt x="389" y="103"/>
                </a:lnTo>
                <a:lnTo>
                  <a:pt x="389" y="207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98" name="Freeform 121"/>
          <p:cNvSpPr>
            <a:spLocks/>
          </p:cNvSpPr>
          <p:nvPr/>
        </p:nvSpPr>
        <p:spPr bwMode="auto">
          <a:xfrm>
            <a:off x="1550988" y="4330700"/>
            <a:ext cx="9525" cy="231775"/>
          </a:xfrm>
          <a:custGeom>
            <a:avLst/>
            <a:gdLst>
              <a:gd name="T0" fmla="*/ 6 w 6"/>
              <a:gd name="T1" fmla="*/ 0 h 146"/>
              <a:gd name="T2" fmla="*/ 6 w 6"/>
              <a:gd name="T3" fmla="*/ 73 h 146"/>
              <a:gd name="T4" fmla="*/ 0 w 6"/>
              <a:gd name="T5" fmla="*/ 73 h 146"/>
              <a:gd name="T6" fmla="*/ 0 w 6"/>
              <a:gd name="T7" fmla="*/ 146 h 146"/>
              <a:gd name="T8" fmla="*/ 0 60000 65536"/>
              <a:gd name="T9" fmla="*/ 0 60000 65536"/>
              <a:gd name="T10" fmla="*/ 0 60000 65536"/>
              <a:gd name="T11" fmla="*/ 0 60000 65536"/>
              <a:gd name="T12" fmla="*/ 0 w 6"/>
              <a:gd name="T13" fmla="*/ 0 h 146"/>
              <a:gd name="T14" fmla="*/ 6 w 6"/>
              <a:gd name="T15" fmla="*/ 146 h 1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" h="146">
                <a:moveTo>
                  <a:pt x="6" y="0"/>
                </a:moveTo>
                <a:lnTo>
                  <a:pt x="6" y="73"/>
                </a:lnTo>
                <a:lnTo>
                  <a:pt x="0" y="73"/>
                </a:lnTo>
                <a:lnTo>
                  <a:pt x="0" y="146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599" name="Line 122"/>
          <p:cNvSpPr>
            <a:spLocks noChangeShapeType="1"/>
          </p:cNvSpPr>
          <p:nvPr/>
        </p:nvSpPr>
        <p:spPr bwMode="auto">
          <a:xfrm>
            <a:off x="4765675" y="1714500"/>
            <a:ext cx="1588" cy="3476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600" name="Freeform 123"/>
          <p:cNvSpPr>
            <a:spLocks/>
          </p:cNvSpPr>
          <p:nvPr/>
        </p:nvSpPr>
        <p:spPr bwMode="auto">
          <a:xfrm>
            <a:off x="2303463" y="1714500"/>
            <a:ext cx="2462212" cy="357188"/>
          </a:xfrm>
          <a:custGeom>
            <a:avLst/>
            <a:gdLst>
              <a:gd name="T0" fmla="*/ 1551 w 1551"/>
              <a:gd name="T1" fmla="*/ 0 h 225"/>
              <a:gd name="T2" fmla="*/ 1551 w 1551"/>
              <a:gd name="T3" fmla="*/ 109 h 225"/>
              <a:gd name="T4" fmla="*/ 0 w 1551"/>
              <a:gd name="T5" fmla="*/ 109 h 225"/>
              <a:gd name="T6" fmla="*/ 0 w 1551"/>
              <a:gd name="T7" fmla="*/ 225 h 225"/>
              <a:gd name="T8" fmla="*/ 0 60000 65536"/>
              <a:gd name="T9" fmla="*/ 0 60000 65536"/>
              <a:gd name="T10" fmla="*/ 0 60000 65536"/>
              <a:gd name="T11" fmla="*/ 0 60000 65536"/>
              <a:gd name="T12" fmla="*/ 0 w 1551"/>
              <a:gd name="T13" fmla="*/ 0 h 225"/>
              <a:gd name="T14" fmla="*/ 1551 w 1551"/>
              <a:gd name="T15" fmla="*/ 225 h 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51" h="225">
                <a:moveTo>
                  <a:pt x="1551" y="0"/>
                </a:moveTo>
                <a:lnTo>
                  <a:pt x="1551" y="109"/>
                </a:lnTo>
                <a:lnTo>
                  <a:pt x="0" y="109"/>
                </a:lnTo>
                <a:lnTo>
                  <a:pt x="0" y="22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3601" name="Freeform 124"/>
          <p:cNvSpPr>
            <a:spLocks/>
          </p:cNvSpPr>
          <p:nvPr/>
        </p:nvSpPr>
        <p:spPr bwMode="auto">
          <a:xfrm>
            <a:off x="4765675" y="1714500"/>
            <a:ext cx="2479675" cy="357188"/>
          </a:xfrm>
          <a:custGeom>
            <a:avLst/>
            <a:gdLst>
              <a:gd name="T0" fmla="*/ 0 w 1562"/>
              <a:gd name="T1" fmla="*/ 0 h 225"/>
              <a:gd name="T2" fmla="*/ 0 w 1562"/>
              <a:gd name="T3" fmla="*/ 109 h 225"/>
              <a:gd name="T4" fmla="*/ 1562 w 1562"/>
              <a:gd name="T5" fmla="*/ 109 h 225"/>
              <a:gd name="T6" fmla="*/ 1562 w 1562"/>
              <a:gd name="T7" fmla="*/ 225 h 225"/>
              <a:gd name="T8" fmla="*/ 0 60000 65536"/>
              <a:gd name="T9" fmla="*/ 0 60000 65536"/>
              <a:gd name="T10" fmla="*/ 0 60000 65536"/>
              <a:gd name="T11" fmla="*/ 0 60000 65536"/>
              <a:gd name="T12" fmla="*/ 0 w 1562"/>
              <a:gd name="T13" fmla="*/ 0 h 225"/>
              <a:gd name="T14" fmla="*/ 1562 w 1562"/>
              <a:gd name="T15" fmla="*/ 225 h 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62" h="225">
                <a:moveTo>
                  <a:pt x="0" y="0"/>
                </a:moveTo>
                <a:lnTo>
                  <a:pt x="0" y="109"/>
                </a:lnTo>
                <a:lnTo>
                  <a:pt x="1562" y="109"/>
                </a:lnTo>
                <a:lnTo>
                  <a:pt x="1562" y="22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6" name="Group 125"/>
          <p:cNvGrpSpPr>
            <a:grpSpLocks/>
          </p:cNvGrpSpPr>
          <p:nvPr/>
        </p:nvGrpSpPr>
        <p:grpSpPr bwMode="auto">
          <a:xfrm>
            <a:off x="7832725" y="5407025"/>
            <a:ext cx="838200" cy="307975"/>
            <a:chOff x="4242" y="2880"/>
            <a:chExt cx="608" cy="194"/>
          </a:xfrm>
        </p:grpSpPr>
        <p:sp>
          <p:nvSpPr>
            <p:cNvPr id="63643" name="Rectangle 126"/>
            <p:cNvSpPr>
              <a:spLocks noChangeArrowheads="1"/>
            </p:cNvSpPr>
            <p:nvPr/>
          </p:nvSpPr>
          <p:spPr bwMode="auto">
            <a:xfrm>
              <a:off x="4242" y="2880"/>
              <a:ext cx="608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6543" name="Rectangle 127"/>
            <p:cNvSpPr>
              <a:spLocks noChangeArrowheads="1"/>
            </p:cNvSpPr>
            <p:nvPr/>
          </p:nvSpPr>
          <p:spPr bwMode="auto">
            <a:xfrm>
              <a:off x="4342" y="2928"/>
              <a:ext cx="461" cy="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Microdisplay</a:t>
              </a:r>
              <a:endParaRPr lang="en-US" sz="1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7" name="Group 128"/>
          <p:cNvGrpSpPr>
            <a:grpSpLocks/>
          </p:cNvGrpSpPr>
          <p:nvPr/>
        </p:nvGrpSpPr>
        <p:grpSpPr bwMode="auto">
          <a:xfrm>
            <a:off x="7832725" y="5002213"/>
            <a:ext cx="660400" cy="228600"/>
            <a:chOff x="4512" y="3120"/>
            <a:chExt cx="416" cy="194"/>
          </a:xfrm>
        </p:grpSpPr>
        <p:sp>
          <p:nvSpPr>
            <p:cNvPr id="63641" name="Rectangle 129"/>
            <p:cNvSpPr>
              <a:spLocks noChangeArrowheads="1"/>
            </p:cNvSpPr>
            <p:nvPr/>
          </p:nvSpPr>
          <p:spPr bwMode="auto">
            <a:xfrm>
              <a:off x="4512" y="3120"/>
              <a:ext cx="416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6546" name="Rectangle 130"/>
            <p:cNvSpPr>
              <a:spLocks noChangeArrowheads="1"/>
            </p:cNvSpPr>
            <p:nvPr/>
          </p:nvSpPr>
          <p:spPr bwMode="auto">
            <a:xfrm>
              <a:off x="4624" y="3168"/>
              <a:ext cx="192" cy="1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PDLC</a:t>
              </a:r>
              <a:endParaRPr lang="en-US" sz="1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cxnSp>
        <p:nvCxnSpPr>
          <p:cNvPr id="63604" name="AutoShape 131"/>
          <p:cNvCxnSpPr>
            <a:cxnSpLocks noChangeShapeType="1"/>
            <a:stCxn id="63645" idx="1"/>
            <a:endCxn id="63651" idx="3"/>
          </p:cNvCxnSpPr>
          <p:nvPr/>
        </p:nvCxnSpPr>
        <p:spPr bwMode="auto">
          <a:xfrm flipH="1">
            <a:off x="7531100" y="4192588"/>
            <a:ext cx="315913" cy="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63605" name="AutoShape 132"/>
          <p:cNvCxnSpPr>
            <a:cxnSpLocks noChangeShapeType="1"/>
            <a:stCxn id="63651" idx="3"/>
            <a:endCxn id="63648" idx="1"/>
          </p:cNvCxnSpPr>
          <p:nvPr/>
        </p:nvCxnSpPr>
        <p:spPr bwMode="auto">
          <a:xfrm>
            <a:off x="7531100" y="4192588"/>
            <a:ext cx="303213" cy="481012"/>
          </a:xfrm>
          <a:prstGeom prst="bentConnector3">
            <a:avLst>
              <a:gd name="adj1" fmla="val 49736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cxnSp>
      <p:cxnSp>
        <p:nvCxnSpPr>
          <p:cNvPr id="63606" name="AutoShape 133"/>
          <p:cNvCxnSpPr>
            <a:cxnSpLocks noChangeShapeType="1"/>
            <a:stCxn id="63651" idx="3"/>
            <a:endCxn id="63641" idx="1"/>
          </p:cNvCxnSpPr>
          <p:nvPr/>
        </p:nvCxnSpPr>
        <p:spPr bwMode="auto">
          <a:xfrm>
            <a:off x="7531100" y="4192588"/>
            <a:ext cx="301625" cy="9239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cxnSp>
      <p:cxnSp>
        <p:nvCxnSpPr>
          <p:cNvPr id="63607" name="AutoShape 134"/>
          <p:cNvCxnSpPr>
            <a:cxnSpLocks noChangeShapeType="1"/>
            <a:stCxn id="63651" idx="3"/>
            <a:endCxn id="63643" idx="1"/>
          </p:cNvCxnSpPr>
          <p:nvPr/>
        </p:nvCxnSpPr>
        <p:spPr bwMode="auto">
          <a:xfrm>
            <a:off x="7531100" y="4192588"/>
            <a:ext cx="301625" cy="13684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cxnSp>
      <p:cxnSp>
        <p:nvCxnSpPr>
          <p:cNvPr id="63608" name="AutoShape 135"/>
          <p:cNvCxnSpPr>
            <a:cxnSpLocks noChangeShapeType="1"/>
            <a:stCxn id="63651" idx="3"/>
            <a:endCxn id="63654" idx="1"/>
          </p:cNvCxnSpPr>
          <p:nvPr/>
        </p:nvCxnSpPr>
        <p:spPr bwMode="auto">
          <a:xfrm>
            <a:off x="7531100" y="4192588"/>
            <a:ext cx="301625" cy="18129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cxnSp>
      <p:grpSp>
        <p:nvGrpSpPr>
          <p:cNvPr id="8" name="Group 136"/>
          <p:cNvGrpSpPr>
            <a:grpSpLocks/>
          </p:cNvGrpSpPr>
          <p:nvPr/>
        </p:nvGrpSpPr>
        <p:grpSpPr bwMode="auto">
          <a:xfrm>
            <a:off x="7831138" y="5884863"/>
            <a:ext cx="733425" cy="228600"/>
            <a:chOff x="4914" y="3216"/>
            <a:chExt cx="462" cy="194"/>
          </a:xfrm>
        </p:grpSpPr>
        <p:sp>
          <p:nvSpPr>
            <p:cNvPr id="63639" name="Rectangle 137"/>
            <p:cNvSpPr>
              <a:spLocks noChangeArrowheads="1"/>
            </p:cNvSpPr>
            <p:nvPr/>
          </p:nvSpPr>
          <p:spPr bwMode="auto">
            <a:xfrm>
              <a:off x="4914" y="3216"/>
              <a:ext cx="462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6554" name="Rectangle 138"/>
            <p:cNvSpPr>
              <a:spLocks noChangeArrowheads="1"/>
            </p:cNvSpPr>
            <p:nvPr/>
          </p:nvSpPr>
          <p:spPr bwMode="auto">
            <a:xfrm>
              <a:off x="4943" y="3264"/>
              <a:ext cx="404" cy="1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Ferroelétrico</a:t>
              </a:r>
              <a:endPara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9" name="Group 139"/>
          <p:cNvGrpSpPr>
            <a:grpSpLocks/>
          </p:cNvGrpSpPr>
          <p:nvPr/>
        </p:nvGrpSpPr>
        <p:grpSpPr bwMode="auto">
          <a:xfrm>
            <a:off x="6615113" y="4032250"/>
            <a:ext cx="914400" cy="307975"/>
            <a:chOff x="3938" y="2544"/>
            <a:chExt cx="576" cy="194"/>
          </a:xfrm>
        </p:grpSpPr>
        <p:sp>
          <p:nvSpPr>
            <p:cNvPr id="63636" name="Rectangle 140"/>
            <p:cNvSpPr>
              <a:spLocks noChangeArrowheads="1"/>
            </p:cNvSpPr>
            <p:nvPr/>
          </p:nvSpPr>
          <p:spPr bwMode="auto">
            <a:xfrm>
              <a:off x="3938" y="2544"/>
              <a:ext cx="576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6557" name="Rectangle 141"/>
            <p:cNvSpPr>
              <a:spLocks noChangeArrowheads="1"/>
            </p:cNvSpPr>
            <p:nvPr/>
          </p:nvSpPr>
          <p:spPr bwMode="auto">
            <a:xfrm>
              <a:off x="3986" y="2550"/>
              <a:ext cx="480" cy="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Cristal Líquido </a:t>
              </a:r>
              <a:endPara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6558" name="Rectangle 142"/>
            <p:cNvSpPr>
              <a:spLocks noChangeArrowheads="1"/>
            </p:cNvSpPr>
            <p:nvPr/>
          </p:nvSpPr>
          <p:spPr bwMode="auto">
            <a:xfrm>
              <a:off x="4130" y="2647"/>
              <a:ext cx="192" cy="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(LCD)</a:t>
              </a:r>
              <a:endPara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0" name="Group 143"/>
          <p:cNvGrpSpPr>
            <a:grpSpLocks/>
          </p:cNvGrpSpPr>
          <p:nvPr/>
        </p:nvGrpSpPr>
        <p:grpSpPr bwMode="auto">
          <a:xfrm>
            <a:off x="7832725" y="4514850"/>
            <a:ext cx="1141413" cy="304800"/>
            <a:chOff x="4704" y="2736"/>
            <a:chExt cx="815" cy="225"/>
          </a:xfrm>
        </p:grpSpPr>
        <p:sp>
          <p:nvSpPr>
            <p:cNvPr id="63633" name="Rectangle 144"/>
            <p:cNvSpPr>
              <a:spLocks noChangeArrowheads="1"/>
            </p:cNvSpPr>
            <p:nvPr/>
          </p:nvSpPr>
          <p:spPr bwMode="auto">
            <a:xfrm>
              <a:off x="4704" y="2736"/>
              <a:ext cx="815" cy="2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6561" name="Rectangle 145"/>
            <p:cNvSpPr>
              <a:spLocks noChangeArrowheads="1"/>
            </p:cNvSpPr>
            <p:nvPr/>
          </p:nvSpPr>
          <p:spPr bwMode="auto">
            <a:xfrm>
              <a:off x="4780" y="2748"/>
              <a:ext cx="630" cy="1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Matrix Extrínseca</a:t>
              </a:r>
              <a:endPara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6562" name="Rectangle 146"/>
            <p:cNvSpPr>
              <a:spLocks noChangeArrowheads="1"/>
            </p:cNvSpPr>
            <p:nvPr/>
          </p:nvSpPr>
          <p:spPr bwMode="auto">
            <a:xfrm>
              <a:off x="4729" y="2832"/>
              <a:ext cx="735" cy="1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 (TFT, MIM, DIODE)</a:t>
              </a:r>
              <a:endPara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1" name="Group 147"/>
          <p:cNvGrpSpPr>
            <a:grpSpLocks/>
          </p:cNvGrpSpPr>
          <p:nvPr/>
        </p:nvGrpSpPr>
        <p:grpSpPr bwMode="auto">
          <a:xfrm>
            <a:off x="7845425" y="4032250"/>
            <a:ext cx="1268413" cy="333375"/>
            <a:chOff x="4713" y="2545"/>
            <a:chExt cx="703" cy="192"/>
          </a:xfrm>
        </p:grpSpPr>
        <p:sp>
          <p:nvSpPr>
            <p:cNvPr id="63630" name="Rectangle 148"/>
            <p:cNvSpPr>
              <a:spLocks noChangeArrowheads="1"/>
            </p:cNvSpPr>
            <p:nvPr/>
          </p:nvSpPr>
          <p:spPr bwMode="auto">
            <a:xfrm>
              <a:off x="4713" y="2545"/>
              <a:ext cx="703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6565" name="Rectangle 149"/>
            <p:cNvSpPr>
              <a:spLocks noChangeArrowheads="1"/>
            </p:cNvSpPr>
            <p:nvPr/>
          </p:nvSpPr>
          <p:spPr bwMode="auto">
            <a:xfrm>
              <a:off x="4834" y="2558"/>
              <a:ext cx="485" cy="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Matrix Intrínseca </a:t>
              </a:r>
              <a:endPara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6566" name="Rectangle 150"/>
            <p:cNvSpPr>
              <a:spLocks noChangeArrowheads="1"/>
            </p:cNvSpPr>
            <p:nvPr/>
          </p:nvSpPr>
          <p:spPr bwMode="auto">
            <a:xfrm>
              <a:off x="4763" y="2631"/>
              <a:ext cx="626" cy="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(TN,SBE,Guest-Host) </a:t>
              </a:r>
              <a:endParaRPr lang="en-US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2" name="Group 151"/>
          <p:cNvGrpSpPr>
            <a:grpSpLocks/>
          </p:cNvGrpSpPr>
          <p:nvPr/>
        </p:nvGrpSpPr>
        <p:grpSpPr bwMode="auto">
          <a:xfrm>
            <a:off x="7831138" y="5400675"/>
            <a:ext cx="838200" cy="307975"/>
            <a:chOff x="4242" y="2880"/>
            <a:chExt cx="608" cy="194"/>
          </a:xfrm>
        </p:grpSpPr>
        <p:sp>
          <p:nvSpPr>
            <p:cNvPr id="63628" name="Rectangle 152"/>
            <p:cNvSpPr>
              <a:spLocks noChangeArrowheads="1"/>
            </p:cNvSpPr>
            <p:nvPr/>
          </p:nvSpPr>
          <p:spPr bwMode="auto">
            <a:xfrm>
              <a:off x="4242" y="2880"/>
              <a:ext cx="608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6569" name="Rectangle 153"/>
            <p:cNvSpPr>
              <a:spLocks noChangeArrowheads="1"/>
            </p:cNvSpPr>
            <p:nvPr/>
          </p:nvSpPr>
          <p:spPr bwMode="auto">
            <a:xfrm>
              <a:off x="4342" y="2928"/>
              <a:ext cx="461" cy="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Microdisplay</a:t>
              </a:r>
              <a:endParaRPr lang="en-US" sz="1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3" name="Group 154"/>
          <p:cNvGrpSpPr>
            <a:grpSpLocks/>
          </p:cNvGrpSpPr>
          <p:nvPr/>
        </p:nvGrpSpPr>
        <p:grpSpPr bwMode="auto">
          <a:xfrm>
            <a:off x="7839075" y="4999038"/>
            <a:ext cx="817563" cy="261937"/>
            <a:chOff x="4512" y="3120"/>
            <a:chExt cx="416" cy="194"/>
          </a:xfrm>
        </p:grpSpPr>
        <p:sp>
          <p:nvSpPr>
            <p:cNvPr id="63626" name="Rectangle 155"/>
            <p:cNvSpPr>
              <a:spLocks noChangeArrowheads="1"/>
            </p:cNvSpPr>
            <p:nvPr/>
          </p:nvSpPr>
          <p:spPr bwMode="auto">
            <a:xfrm>
              <a:off x="4512" y="3120"/>
              <a:ext cx="416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6572" name="Rectangle 156"/>
            <p:cNvSpPr>
              <a:spLocks noChangeArrowheads="1"/>
            </p:cNvSpPr>
            <p:nvPr/>
          </p:nvSpPr>
          <p:spPr bwMode="auto">
            <a:xfrm>
              <a:off x="4539" y="3169"/>
              <a:ext cx="361" cy="1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900" baseline="0">
                  <a:latin typeface="Arial" charset="0"/>
                </a:rPr>
                <a:t>PDLC - PSCT</a:t>
              </a:r>
              <a:endParaRPr lang="en-US" sz="1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cxnSp>
        <p:nvCxnSpPr>
          <p:cNvPr id="63615" name="AutoShape 157"/>
          <p:cNvCxnSpPr>
            <a:cxnSpLocks noChangeShapeType="1"/>
            <a:stCxn id="63630" idx="1"/>
            <a:endCxn id="63636" idx="3"/>
          </p:cNvCxnSpPr>
          <p:nvPr/>
        </p:nvCxnSpPr>
        <p:spPr bwMode="auto">
          <a:xfrm flipH="1" flipV="1">
            <a:off x="7529513" y="4186238"/>
            <a:ext cx="315912" cy="127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63616" name="AutoShape 158"/>
          <p:cNvCxnSpPr>
            <a:cxnSpLocks noChangeShapeType="1"/>
            <a:stCxn id="63636" idx="3"/>
            <a:endCxn id="63633" idx="1"/>
          </p:cNvCxnSpPr>
          <p:nvPr/>
        </p:nvCxnSpPr>
        <p:spPr bwMode="auto">
          <a:xfrm>
            <a:off x="7529513" y="4186238"/>
            <a:ext cx="303212" cy="481012"/>
          </a:xfrm>
          <a:prstGeom prst="bentConnector3">
            <a:avLst>
              <a:gd name="adj1" fmla="val 49736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cxnSp>
      <p:cxnSp>
        <p:nvCxnSpPr>
          <p:cNvPr id="63617" name="AutoShape 159"/>
          <p:cNvCxnSpPr>
            <a:cxnSpLocks noChangeShapeType="1"/>
            <a:stCxn id="63636" idx="3"/>
            <a:endCxn id="63626" idx="1"/>
          </p:cNvCxnSpPr>
          <p:nvPr/>
        </p:nvCxnSpPr>
        <p:spPr bwMode="auto">
          <a:xfrm>
            <a:off x="7529513" y="4186238"/>
            <a:ext cx="309562" cy="944562"/>
          </a:xfrm>
          <a:prstGeom prst="bentConnector3">
            <a:avLst>
              <a:gd name="adj1" fmla="val 49745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cxnSp>
      <p:cxnSp>
        <p:nvCxnSpPr>
          <p:cNvPr id="63618" name="AutoShape 160"/>
          <p:cNvCxnSpPr>
            <a:cxnSpLocks noChangeShapeType="1"/>
            <a:stCxn id="63636" idx="3"/>
            <a:endCxn id="63628" idx="1"/>
          </p:cNvCxnSpPr>
          <p:nvPr/>
        </p:nvCxnSpPr>
        <p:spPr bwMode="auto">
          <a:xfrm>
            <a:off x="7529513" y="4186238"/>
            <a:ext cx="301625" cy="13684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cxnSp>
      <p:cxnSp>
        <p:nvCxnSpPr>
          <p:cNvPr id="63619" name="AutoShape 161"/>
          <p:cNvCxnSpPr>
            <a:cxnSpLocks noChangeShapeType="1"/>
            <a:stCxn id="63636" idx="3"/>
            <a:endCxn id="63639" idx="1"/>
          </p:cNvCxnSpPr>
          <p:nvPr/>
        </p:nvCxnSpPr>
        <p:spPr bwMode="auto">
          <a:xfrm>
            <a:off x="7529513" y="4186238"/>
            <a:ext cx="301625" cy="18129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cxnSp>
      <p:sp>
        <p:nvSpPr>
          <p:cNvPr id="63620" name="Text Box 162"/>
          <p:cNvSpPr txBox="1">
            <a:spLocks noChangeArrowheads="1"/>
          </p:cNvSpPr>
          <p:nvPr/>
        </p:nvSpPr>
        <p:spPr bwMode="auto">
          <a:xfrm>
            <a:off x="3732213" y="1416050"/>
            <a:ext cx="2043112" cy="2841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aseline="0">
                <a:solidFill>
                  <a:schemeClr val="bg1"/>
                </a:solidFill>
                <a:latin typeface="Arial" charset="0"/>
              </a:rPr>
              <a:t>Mostradores de informação</a:t>
            </a:r>
          </a:p>
        </p:txBody>
      </p:sp>
      <p:sp>
        <p:nvSpPr>
          <p:cNvPr id="316579" name="Rectangle 163"/>
          <p:cNvSpPr>
            <a:spLocks noChangeArrowheads="1"/>
          </p:cNvSpPr>
          <p:nvPr/>
        </p:nvSpPr>
        <p:spPr bwMode="auto">
          <a:xfrm>
            <a:off x="4308475" y="5257800"/>
            <a:ext cx="5905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900" baseline="0">
                <a:solidFill>
                  <a:srgbClr val="000000"/>
                </a:solidFill>
                <a:latin typeface="Arial" charset="0"/>
              </a:rPr>
              <a:t>Inorgânicos</a:t>
            </a:r>
            <a:endParaRPr lang="en-US" b="1" baseline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3622" name="Oval 164"/>
          <p:cNvSpPr>
            <a:spLocks noChangeArrowheads="1"/>
          </p:cNvSpPr>
          <p:nvPr/>
        </p:nvSpPr>
        <p:spPr bwMode="auto">
          <a:xfrm>
            <a:off x="2124075" y="5516563"/>
            <a:ext cx="2952750" cy="13414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623" name="Oval 165"/>
          <p:cNvSpPr>
            <a:spLocks noChangeArrowheads="1"/>
          </p:cNvSpPr>
          <p:nvPr/>
        </p:nvSpPr>
        <p:spPr bwMode="auto">
          <a:xfrm>
            <a:off x="7451725" y="3716338"/>
            <a:ext cx="1692275" cy="18002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624" name="Oval 166"/>
          <p:cNvSpPr>
            <a:spLocks noChangeArrowheads="1"/>
          </p:cNvSpPr>
          <p:nvPr/>
        </p:nvSpPr>
        <p:spPr bwMode="auto">
          <a:xfrm>
            <a:off x="2843213" y="4437063"/>
            <a:ext cx="2736850" cy="14398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625" name="Rectangle 167"/>
          <p:cNvSpPr>
            <a:spLocks noChangeArrowheads="1"/>
          </p:cNvSpPr>
          <p:nvPr/>
        </p:nvSpPr>
        <p:spPr bwMode="auto">
          <a:xfrm>
            <a:off x="0" y="0"/>
            <a:ext cx="3200400" cy="533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42988" y="692150"/>
            <a:ext cx="7199312" cy="5705475"/>
            <a:chOff x="624" y="336"/>
            <a:chExt cx="3936" cy="3056"/>
          </a:xfrm>
        </p:grpSpPr>
        <p:pic>
          <p:nvPicPr>
            <p:cNvPr id="64515" name="Picture 3" descr="ibm"/>
            <p:cNvPicPr>
              <a:picLocks noChangeAspect="1" noChangeArrowheads="1"/>
            </p:cNvPicPr>
            <p:nvPr/>
          </p:nvPicPr>
          <p:blipFill>
            <a:blip r:embed="rId2" cstate="print">
              <a:lum bright="-12000" contrast="18000"/>
            </a:blip>
            <a:srcRect/>
            <a:stretch>
              <a:fillRect/>
            </a:stretch>
          </p:blipFill>
          <p:spPr bwMode="auto">
            <a:xfrm>
              <a:off x="624" y="336"/>
              <a:ext cx="3936" cy="3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16" name="Text Box 4"/>
            <p:cNvSpPr txBox="1">
              <a:spLocks noChangeArrowheads="1"/>
            </p:cNvSpPr>
            <p:nvPr/>
          </p:nvSpPr>
          <p:spPr bwMode="auto">
            <a:xfrm>
              <a:off x="3076" y="512"/>
              <a:ext cx="21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800" b="1" baseline="0"/>
                <a:t>18 in</a:t>
              </a:r>
            </a:p>
          </p:txBody>
        </p:sp>
        <p:sp>
          <p:nvSpPr>
            <p:cNvPr id="64517" name="Text Box 5"/>
            <p:cNvSpPr txBox="1">
              <a:spLocks noChangeArrowheads="1"/>
            </p:cNvSpPr>
            <p:nvPr/>
          </p:nvSpPr>
          <p:spPr bwMode="auto">
            <a:xfrm>
              <a:off x="2832" y="576"/>
              <a:ext cx="21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800" b="1" baseline="0"/>
                <a:t>12 in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ChangeArrowheads="1"/>
          </p:cNvSpPr>
          <p:nvPr/>
        </p:nvSpPr>
        <p:spPr bwMode="auto">
          <a:xfrm>
            <a:off x="685800" y="7239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Competição</a:t>
            </a:r>
          </a:p>
        </p:txBody>
      </p:sp>
      <p:pic>
        <p:nvPicPr>
          <p:cNvPr id="65539" name="Picture 3" descr="C:\Arquivos de programas\Antonio\RoadMap\Figuras\figura2nova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290638" y="1400175"/>
            <a:ext cx="6923087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ChangeArrowheads="1"/>
          </p:cNvSpPr>
          <p:nvPr/>
        </p:nvSpPr>
        <p:spPr bwMode="auto">
          <a:xfrm>
            <a:off x="704850" y="612775"/>
            <a:ext cx="7772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Mercado</a:t>
            </a:r>
          </a:p>
        </p:txBody>
      </p:sp>
      <p:pic>
        <p:nvPicPr>
          <p:cNvPr id="66563" name="Picture 3" descr="C:\Arquivos de programas\Antonio\RoadMap\Figuras\novas\f.1.3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187450" y="1284288"/>
            <a:ext cx="7112000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3522" name="Object 2"/>
          <p:cNvGraphicFramePr>
            <a:graphicFrameLocks noChangeAspect="1"/>
          </p:cNvGraphicFramePr>
          <p:nvPr/>
        </p:nvGraphicFramePr>
        <p:xfrm>
          <a:off x="323850" y="2420938"/>
          <a:ext cx="990600" cy="742950"/>
        </p:xfrm>
        <a:graphic>
          <a:graphicData uri="http://schemas.openxmlformats.org/presentationml/2006/ole">
            <p:oleObj spid="_x0000_s3074" name="Imagem de bitmap" r:id="rId3" imgW="12193702" imgH="9142857" progId="Paint.Picture">
              <p:embed/>
            </p:oleObj>
          </a:graphicData>
        </a:graphic>
      </p:graphicFrame>
      <p:pic>
        <p:nvPicPr>
          <p:cNvPr id="3081" name="Picture 3"/>
          <p:cNvPicPr preferRelativeResize="0">
            <a:picLocks noChangeArrowheads="1"/>
          </p:cNvPicPr>
          <p:nvPr/>
        </p:nvPicPr>
        <p:blipFill>
          <a:blip r:embed="rId4" cstate="print"/>
          <a:srcRect l="8336" t="15877" r="9969" b="4741"/>
          <a:stretch>
            <a:fillRect/>
          </a:stretch>
        </p:blipFill>
        <p:spPr bwMode="auto">
          <a:xfrm>
            <a:off x="6629400" y="3810000"/>
            <a:ext cx="1752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4" descr="MVC-190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10000"/>
            <a:ext cx="167640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5" name="Object 5"/>
          <p:cNvGraphicFramePr>
            <a:graphicFrameLocks noChangeAspect="1"/>
          </p:cNvGraphicFramePr>
          <p:nvPr/>
        </p:nvGraphicFramePr>
        <p:xfrm>
          <a:off x="914400" y="1447800"/>
          <a:ext cx="982663" cy="1012825"/>
        </p:xfrm>
        <a:graphic>
          <a:graphicData uri="http://schemas.openxmlformats.org/presentationml/2006/ole">
            <p:oleObj spid="_x0000_s3075" name="Imagem de bitmap" r:id="rId6" imgW="3419952" imgH="3524742" progId="Paint.Picture">
              <p:embed/>
            </p:oleObj>
          </a:graphicData>
        </a:graphic>
      </p:graphicFrame>
      <p:graphicFrame>
        <p:nvGraphicFramePr>
          <p:cNvPr id="363526" name="Object 6"/>
          <p:cNvGraphicFramePr>
            <a:graphicFrameLocks noChangeAspect="1"/>
          </p:cNvGraphicFramePr>
          <p:nvPr/>
        </p:nvGraphicFramePr>
        <p:xfrm>
          <a:off x="1524000" y="2590800"/>
          <a:ext cx="1085850" cy="735013"/>
        </p:xfrm>
        <a:graphic>
          <a:graphicData uri="http://schemas.openxmlformats.org/presentationml/2006/ole">
            <p:oleObj spid="_x0000_s3076" name="Imagem de bitmap" r:id="rId7" imgW="7144747" imgH="4839375" progId="Paint.Picture">
              <p:embed/>
            </p:oleObj>
          </a:graphicData>
        </a:graphic>
      </p:graphicFrame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2590800" y="1447800"/>
            <a:ext cx="1276350" cy="992188"/>
            <a:chOff x="2430" y="3440"/>
            <a:chExt cx="1066" cy="942"/>
          </a:xfrm>
        </p:grpSpPr>
        <p:pic>
          <p:nvPicPr>
            <p:cNvPr id="3087" name="Picture 8" descr="TILT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30" y="3469"/>
              <a:ext cx="1066" cy="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3529" name="Text Box 9"/>
            <p:cNvSpPr txBox="1">
              <a:spLocks noChangeAspect="1" noChangeArrowheads="1"/>
            </p:cNvSpPr>
            <p:nvPr/>
          </p:nvSpPr>
          <p:spPr bwMode="auto">
            <a:xfrm>
              <a:off x="2447" y="3977"/>
              <a:ext cx="691" cy="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  <a:defRPr/>
              </a:pPr>
              <a:r>
                <a:rPr lang="en-US" sz="1400" baseline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800" baseline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5 </a:t>
              </a:r>
              <a:r>
                <a:rPr lang="en-US" sz="800" baseline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m  thick</a:t>
              </a:r>
            </a:p>
            <a:p>
              <a:pPr>
                <a:buFontTx/>
                <a:buChar char="•"/>
                <a:defRPr/>
              </a:pPr>
              <a:r>
                <a:rPr lang="en-US" sz="800" baseline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 self-standing</a:t>
              </a:r>
              <a:endParaRPr lang="en-US" sz="800" b="1" baseline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089" name="Line 10"/>
            <p:cNvSpPr>
              <a:spLocks noChangeAspect="1" noChangeShapeType="1"/>
            </p:cNvSpPr>
            <p:nvPr/>
          </p:nvSpPr>
          <p:spPr bwMode="auto">
            <a:xfrm>
              <a:off x="2741" y="3711"/>
              <a:ext cx="144" cy="14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3531" name="Text Box 11"/>
            <p:cNvSpPr txBox="1">
              <a:spLocks noChangeAspect="1" noChangeArrowheads="1"/>
            </p:cNvSpPr>
            <p:nvPr/>
          </p:nvSpPr>
          <p:spPr bwMode="auto">
            <a:xfrm>
              <a:off x="2511" y="3440"/>
              <a:ext cx="357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00" b="1" baseline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moat</a:t>
              </a:r>
            </a:p>
          </p:txBody>
        </p:sp>
        <p:sp>
          <p:nvSpPr>
            <p:cNvPr id="3091" name="Line 12"/>
            <p:cNvSpPr>
              <a:spLocks noChangeAspect="1" noChangeShapeType="1"/>
            </p:cNvSpPr>
            <p:nvPr/>
          </p:nvSpPr>
          <p:spPr bwMode="auto">
            <a:xfrm flipH="1">
              <a:off x="3006" y="3656"/>
              <a:ext cx="103" cy="17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3533" name="Text Box 13"/>
            <p:cNvSpPr txBox="1">
              <a:spLocks noChangeAspect="1" noChangeArrowheads="1"/>
            </p:cNvSpPr>
            <p:nvPr/>
          </p:nvSpPr>
          <p:spPr bwMode="auto">
            <a:xfrm>
              <a:off x="3085" y="3500"/>
              <a:ext cx="375" cy="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baseline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metal edge</a:t>
              </a:r>
            </a:p>
          </p:txBody>
        </p:sp>
      </p:grpSp>
      <p:graphicFrame>
        <p:nvGraphicFramePr>
          <p:cNvPr id="3077" name="Object 14"/>
          <p:cNvGraphicFramePr>
            <a:graphicFrameLocks noChangeAspect="1"/>
          </p:cNvGraphicFramePr>
          <p:nvPr/>
        </p:nvGraphicFramePr>
        <p:xfrm>
          <a:off x="2971800" y="2667000"/>
          <a:ext cx="1143000" cy="839788"/>
        </p:xfrm>
        <a:graphic>
          <a:graphicData uri="http://schemas.openxmlformats.org/presentationml/2006/ole">
            <p:oleObj spid="_x0000_s3077" name="Documento" r:id="rId9" imgW="2629440" imgH="1976760" progId="Word.Document.8">
              <p:embed/>
            </p:oleObj>
          </a:graphicData>
        </a:graphic>
      </p:graphicFrame>
      <p:graphicFrame>
        <p:nvGraphicFramePr>
          <p:cNvPr id="3078" name="Object 16"/>
          <p:cNvGraphicFramePr>
            <a:graphicFrameLocks noChangeAspect="1"/>
          </p:cNvGraphicFramePr>
          <p:nvPr/>
        </p:nvGraphicFramePr>
        <p:xfrm>
          <a:off x="5651500" y="2205038"/>
          <a:ext cx="2133600" cy="1435100"/>
        </p:xfrm>
        <a:graphic>
          <a:graphicData uri="http://schemas.openxmlformats.org/presentationml/2006/ole">
            <p:oleObj spid="_x0000_s3078" name="Imagem de bitmap" r:id="rId10" imgW="6238095" imgH="4629796" progId="Paint.Picture">
              <p:embed/>
            </p:oleObj>
          </a:graphicData>
        </a:graphic>
      </p:graphicFrame>
      <p:sp>
        <p:nvSpPr>
          <p:cNvPr id="3084" name="Text Box 17"/>
          <p:cNvSpPr txBox="1">
            <a:spLocks noChangeArrowheads="1"/>
          </p:cNvSpPr>
          <p:nvPr/>
        </p:nvSpPr>
        <p:spPr bwMode="auto">
          <a:xfrm>
            <a:off x="685800" y="4800600"/>
            <a:ext cx="350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800" baseline="0">
                <a:latin typeface="Verdana" pitchFamily="34" charset="0"/>
              </a:rPr>
              <a:t>Field Emission Displays</a:t>
            </a:r>
          </a:p>
          <a:p>
            <a:pPr algn="ctr"/>
            <a:r>
              <a:rPr lang="pt-BR" sz="1800" baseline="0">
                <a:latin typeface="Verdana" pitchFamily="34" charset="0"/>
              </a:rPr>
              <a:t>FEDs</a:t>
            </a:r>
          </a:p>
        </p:txBody>
      </p:sp>
      <p:sp>
        <p:nvSpPr>
          <p:cNvPr id="3085" name="Text Box 18"/>
          <p:cNvSpPr txBox="1">
            <a:spLocks noChangeArrowheads="1"/>
          </p:cNvSpPr>
          <p:nvPr/>
        </p:nvSpPr>
        <p:spPr bwMode="auto">
          <a:xfrm>
            <a:off x="5364163" y="5300663"/>
            <a:ext cx="2287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800" baseline="0">
                <a:latin typeface="Verdana" pitchFamily="34" charset="0"/>
              </a:rPr>
              <a:t>LCDs</a:t>
            </a:r>
          </a:p>
        </p:txBody>
      </p:sp>
      <p:sp>
        <p:nvSpPr>
          <p:cNvPr id="363539" name="Rectangle 19"/>
          <p:cNvSpPr>
            <a:spLocks noChangeArrowheads="1"/>
          </p:cNvSpPr>
          <p:nvPr/>
        </p:nvSpPr>
        <p:spPr bwMode="auto">
          <a:xfrm>
            <a:off x="611188" y="620713"/>
            <a:ext cx="782161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CenPRA </a:t>
            </a:r>
          </a:p>
        </p:txBody>
      </p:sp>
      <p:graphicFrame>
        <p:nvGraphicFramePr>
          <p:cNvPr id="3079" name="Object 20"/>
          <p:cNvGraphicFramePr>
            <a:graphicFrameLocks noChangeAspect="1"/>
          </p:cNvGraphicFramePr>
          <p:nvPr/>
        </p:nvGraphicFramePr>
        <p:xfrm>
          <a:off x="250825" y="3429000"/>
          <a:ext cx="1722438" cy="1290638"/>
        </p:xfrm>
        <a:graphic>
          <a:graphicData uri="http://schemas.openxmlformats.org/presentationml/2006/ole">
            <p:oleObj spid="_x0000_s3079" name="Foto do Photo Editor" r:id="rId11" imgW="6095238" imgH="4571429" progId="MSPhotoEd.3">
              <p:embed/>
            </p:oleObj>
          </a:graphicData>
        </a:graphic>
      </p:graphicFrame>
      <p:graphicFrame>
        <p:nvGraphicFramePr>
          <p:cNvPr id="3080" name="Object 21"/>
          <p:cNvGraphicFramePr>
            <a:graphicFrameLocks noChangeAspect="1"/>
          </p:cNvGraphicFramePr>
          <p:nvPr/>
        </p:nvGraphicFramePr>
        <p:xfrm>
          <a:off x="2484438" y="3573463"/>
          <a:ext cx="1704975" cy="1277937"/>
        </p:xfrm>
        <a:graphic>
          <a:graphicData uri="http://schemas.openxmlformats.org/presentationml/2006/ole">
            <p:oleObj spid="_x0000_s3080" name="Foto do Photo Editor" r:id="rId12" imgW="6095238" imgH="4571429" progId="MSPhotoEd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Segmentação do mercado</a:t>
            </a:r>
          </a:p>
        </p:txBody>
      </p:sp>
      <p:pic>
        <p:nvPicPr>
          <p:cNvPr id="67587" name="Picture 3" descr="G:\IMDOC\LMI\FVA\Apresentação\Figuras\novas\fig.4.2.bmp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042988" y="1268413"/>
            <a:ext cx="710565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ChangeArrowheads="1"/>
          </p:cNvSpPr>
          <p:nvPr/>
        </p:nvSpPr>
        <p:spPr bwMode="auto">
          <a:xfrm>
            <a:off x="827088" y="1412875"/>
            <a:ext cx="795496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6263" lvl="1" indent="-292100"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Tx/>
              <a:buChar char="•"/>
              <a:defRPr/>
            </a:pPr>
            <a:r>
              <a:rPr lang="pt-BR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computadores portáteis e de mesa (</a:t>
            </a:r>
            <a:r>
              <a:rPr lang="pt-BR" sz="1800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laptop</a:t>
            </a:r>
            <a:r>
              <a:rPr lang="pt-BR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e </a:t>
            </a:r>
            <a:r>
              <a:rPr lang="pt-BR" sz="1800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desktop</a:t>
            </a:r>
            <a:r>
              <a:rPr lang="pt-BR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</a:p>
          <a:p>
            <a:pPr marL="576263" lvl="1" indent="-292100">
              <a:spcBef>
                <a:spcPct val="35000"/>
              </a:spcBef>
              <a:spcAft>
                <a:spcPct val="15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pt-BR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sistemas portáteis de comunicação sem fio e de Internet</a:t>
            </a:r>
          </a:p>
          <a:p>
            <a:pPr marL="576263" lvl="1" indent="-292100">
              <a:spcBef>
                <a:spcPct val="35000"/>
              </a:spcBef>
              <a:spcAft>
                <a:spcPct val="15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pt-BR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fotografia digital</a:t>
            </a:r>
          </a:p>
          <a:p>
            <a:pPr marL="576263" lvl="1" indent="-292100">
              <a:spcBef>
                <a:spcPct val="35000"/>
              </a:spcBef>
              <a:spcAft>
                <a:spcPct val="15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pt-BR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TV de alta definição</a:t>
            </a:r>
          </a:p>
          <a:p>
            <a:pPr marL="576263" lvl="1" indent="-292100">
              <a:spcBef>
                <a:spcPct val="35000"/>
              </a:spcBef>
              <a:spcAft>
                <a:spcPct val="15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pt-BR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entretenimento</a:t>
            </a:r>
          </a:p>
          <a:p>
            <a:pPr marL="576263" lvl="1" indent="-292100">
              <a:spcBef>
                <a:spcPct val="35000"/>
              </a:spcBef>
              <a:spcAft>
                <a:spcPct val="15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pt-BR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automotivo</a:t>
            </a:r>
          </a:p>
          <a:p>
            <a:pPr marL="576263" lvl="1" indent="-292100">
              <a:spcBef>
                <a:spcPct val="35000"/>
              </a:spcBef>
              <a:spcAft>
                <a:spcPct val="15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pt-BR" sz="18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veículos militares e equipamentos portáteis para soldados</a:t>
            </a:r>
            <a:endParaRPr lang="en-US" sz="1800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21539" name="Rectangle 3"/>
          <p:cNvSpPr>
            <a:spLocks noChangeArrowheads="1"/>
          </p:cNvSpPr>
          <p:nvPr/>
        </p:nvSpPr>
        <p:spPr bwMode="auto">
          <a:xfrm>
            <a:off x="744538" y="620713"/>
            <a:ext cx="77724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Mercado do futuro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Text Box 2"/>
          <p:cNvSpPr txBox="1">
            <a:spLocks noChangeArrowheads="1"/>
          </p:cNvSpPr>
          <p:nvPr/>
        </p:nvSpPr>
        <p:spPr bwMode="auto">
          <a:xfrm>
            <a:off x="179388" y="1884363"/>
            <a:ext cx="8686800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4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Displays</a:t>
            </a:r>
          </a:p>
          <a:p>
            <a:pPr algn="ctr">
              <a:defRPr/>
            </a:pPr>
            <a:r>
              <a:rPr lang="pt-BR" sz="44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desafios e oportunidades</a:t>
            </a:r>
          </a:p>
          <a:p>
            <a:pPr algn="ctr">
              <a:defRPr/>
            </a:pPr>
            <a:endParaRPr lang="pt-BR" sz="2800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pt-BR" sz="1800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Alaide Pellegrini Mammana</a:t>
            </a:r>
          </a:p>
          <a:p>
            <a:pPr algn="ctr">
              <a:defRPr/>
            </a:pPr>
            <a:endParaRPr lang="pt-BR" sz="1800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pt-BR" sz="20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Coordenadora da Rede BrDisplay</a:t>
            </a:r>
          </a:p>
          <a:p>
            <a:pPr algn="ctr">
              <a:defRPr/>
            </a:pPr>
            <a:r>
              <a:rPr lang="pt-BR" sz="20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Diretora do </a:t>
            </a:r>
            <a:r>
              <a:rPr lang="pt-BR" sz="2000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Latin American SID Chapter</a:t>
            </a:r>
          </a:p>
          <a:p>
            <a:pPr algn="ctr">
              <a:defRPr/>
            </a:pPr>
            <a:r>
              <a:rPr lang="pt-BR" sz="20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Coordenadora da Rede Ibero-Americana de Displays</a:t>
            </a:r>
          </a:p>
          <a:p>
            <a:pPr algn="ctr">
              <a:defRPr/>
            </a:pPr>
            <a:r>
              <a:rPr lang="pt-BR" sz="20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Centro de Pesquisas Renato Archer</a:t>
            </a:r>
            <a:endParaRPr lang="pt-BR" sz="1800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pt-BR" sz="16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Rod. D Pedro I km 143,6 - 13082-120 -  Campinas, SP - Brasil</a:t>
            </a:r>
          </a:p>
          <a:p>
            <a:pPr algn="ctr">
              <a:defRPr/>
            </a:pPr>
            <a:r>
              <a:rPr lang="pt-BR" sz="1600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alaide.mammana@cenpra.gov.br</a:t>
            </a:r>
          </a:p>
          <a:p>
            <a:pPr algn="ctr">
              <a:defRPr/>
            </a:pPr>
            <a:endParaRPr lang="pt-BR" sz="1600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pt-BR" sz="1600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pt-BR" sz="1600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pt-BR" sz="1200" baseline="0"/>
          </a:p>
          <a:p>
            <a:pPr algn="ctr">
              <a:defRPr/>
            </a:pPr>
            <a:endParaRPr lang="pt-BR" sz="2800" b="1" baseline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PIM6068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4267200"/>
            <a:ext cx="198120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tablete2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429000"/>
            <a:ext cx="152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PIM6059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3500438"/>
            <a:ext cx="1447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HPIM6088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3141663"/>
            <a:ext cx="14478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4038600"/>
            <a:ext cx="144780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19"/>
          <p:cNvPicPr>
            <a:picLocks noChangeAspect="1" noChangeArrowheads="1"/>
          </p:cNvPicPr>
          <p:nvPr/>
        </p:nvPicPr>
        <p:blipFill>
          <a:blip r:embed="rId7" cstate="print"/>
          <a:srcRect t="39717" b="16289"/>
          <a:stretch>
            <a:fillRect/>
          </a:stretch>
        </p:blipFill>
        <p:spPr bwMode="auto">
          <a:xfrm>
            <a:off x="685800" y="1371600"/>
            <a:ext cx="3429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Li Bin Bin 003[1]"/>
          <p:cNvPicPr>
            <a:picLocks noChangeAspect="1" noChangeArrowheads="1"/>
          </p:cNvPicPr>
          <p:nvPr/>
        </p:nvPicPr>
        <p:blipFill>
          <a:blip r:embed="rId8" cstate="print"/>
          <a:srcRect l="5121" t="21954" r="21147" b="-4129"/>
          <a:stretch>
            <a:fillRect/>
          </a:stretch>
        </p:blipFill>
        <p:spPr bwMode="auto">
          <a:xfrm>
            <a:off x="4572000" y="1412875"/>
            <a:ext cx="12192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4495800"/>
            <a:ext cx="1828800" cy="1417638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</p:pic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6248400" y="1295400"/>
            <a:ext cx="2274888" cy="1044575"/>
            <a:chOff x="2928" y="2208"/>
            <a:chExt cx="1824" cy="1104"/>
          </a:xfrm>
        </p:grpSpPr>
        <p:sp>
          <p:nvSpPr>
            <p:cNvPr id="20497" name="Rectangle 11"/>
            <p:cNvSpPr>
              <a:spLocks noChangeAspect="1" noChangeArrowheads="1"/>
            </p:cNvSpPr>
            <p:nvPr/>
          </p:nvSpPr>
          <p:spPr bwMode="auto">
            <a:xfrm>
              <a:off x="2928" y="2208"/>
              <a:ext cx="1824" cy="1104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15833" tIns="207916" rIns="415833" bIns="207916">
              <a:spAutoFit/>
            </a:bodyPr>
            <a:lstStyle/>
            <a:p>
              <a:endParaRPr lang="pt-BR"/>
            </a:p>
          </p:txBody>
        </p:sp>
        <p:pic>
          <p:nvPicPr>
            <p:cNvPr id="20498" name="Picture 12" descr="IMG_082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824" y="2256"/>
              <a:ext cx="8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9" name="Picture 13" descr="IMG_082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003" y="2256"/>
              <a:ext cx="820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609600" y="25146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800" baseline="0">
                <a:latin typeface="Verdana" pitchFamily="34" charset="0"/>
              </a:rPr>
              <a:t>Janelas especiais</a:t>
            </a:r>
          </a:p>
        </p:txBody>
      </p:sp>
      <p:sp>
        <p:nvSpPr>
          <p:cNvPr id="20492" name="Text Box 15"/>
          <p:cNvSpPr txBox="1">
            <a:spLocks noChangeArrowheads="1"/>
          </p:cNvSpPr>
          <p:nvPr/>
        </p:nvSpPr>
        <p:spPr bwMode="auto">
          <a:xfrm>
            <a:off x="4572000" y="25146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800" baseline="0">
                <a:latin typeface="Verdana" pitchFamily="34" charset="0"/>
              </a:rPr>
              <a:t>OLED</a:t>
            </a:r>
          </a:p>
        </p:txBody>
      </p:sp>
      <p:sp>
        <p:nvSpPr>
          <p:cNvPr id="20493" name="Text Box 16"/>
          <p:cNvSpPr txBox="1">
            <a:spLocks noChangeArrowheads="1"/>
          </p:cNvSpPr>
          <p:nvPr/>
        </p:nvSpPr>
        <p:spPr bwMode="auto">
          <a:xfrm>
            <a:off x="6172200" y="2438400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aseline="0">
                <a:latin typeface="Verdana" pitchFamily="34" charset="0"/>
              </a:rPr>
              <a:t>Janelas inteligentes</a:t>
            </a:r>
          </a:p>
        </p:txBody>
      </p:sp>
      <p:sp>
        <p:nvSpPr>
          <p:cNvPr id="20494" name="Text Box 17"/>
          <p:cNvSpPr txBox="1">
            <a:spLocks noChangeArrowheads="1"/>
          </p:cNvSpPr>
          <p:nvPr/>
        </p:nvSpPr>
        <p:spPr bwMode="auto">
          <a:xfrm>
            <a:off x="971550" y="4652963"/>
            <a:ext cx="1189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aseline="0">
                <a:latin typeface="Verdana" pitchFamily="34" charset="0"/>
              </a:rPr>
              <a:t>Tabletes</a:t>
            </a:r>
          </a:p>
        </p:txBody>
      </p:sp>
      <p:sp>
        <p:nvSpPr>
          <p:cNvPr id="20495" name="Text Box 18"/>
          <p:cNvSpPr txBox="1">
            <a:spLocks noChangeArrowheads="1"/>
          </p:cNvSpPr>
          <p:nvPr/>
        </p:nvSpPr>
        <p:spPr bwMode="auto">
          <a:xfrm>
            <a:off x="6011863" y="5589588"/>
            <a:ext cx="2879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aseline="0">
                <a:latin typeface="Verdana" pitchFamily="34" charset="0"/>
              </a:rPr>
              <a:t>Fabricação de LCD-TN</a:t>
            </a:r>
          </a:p>
        </p:txBody>
      </p:sp>
      <p:sp>
        <p:nvSpPr>
          <p:cNvPr id="364563" name="Rectangle 19"/>
          <p:cNvSpPr>
            <a:spLocks noChangeArrowheads="1"/>
          </p:cNvSpPr>
          <p:nvPr/>
        </p:nvSpPr>
        <p:spPr bwMode="auto">
          <a:xfrm>
            <a:off x="611188" y="620713"/>
            <a:ext cx="782161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000" b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CenPRA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1" smtClean="0">
                <a:solidFill>
                  <a:schemeClr val="tx1"/>
                </a:solidFill>
              </a:rPr>
              <a:t>Redes</a:t>
            </a:r>
            <a:r>
              <a:rPr lang="pt-BR" smtClean="0">
                <a:solidFill>
                  <a:schemeClr val="tx1"/>
                </a:solidFill>
              </a:rPr>
              <a:t> de cooperação em displays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t-BR" sz="2400" dirty="0" smtClean="0"/>
              <a:t>São importantes instrumentos para apoio ao setor industrial</a:t>
            </a:r>
          </a:p>
          <a:p>
            <a:pPr>
              <a:lnSpc>
                <a:spcPct val="90000"/>
              </a:lnSpc>
            </a:pPr>
            <a:r>
              <a:rPr lang="pt-BR" sz="2400" dirty="0" smtClean="0"/>
              <a:t>Prospecção de </a:t>
            </a:r>
          </a:p>
          <a:p>
            <a:pPr lvl="1">
              <a:lnSpc>
                <a:spcPct val="90000"/>
              </a:lnSpc>
            </a:pPr>
            <a:r>
              <a:rPr lang="pt-BR" sz="2000" dirty="0" smtClean="0"/>
              <a:t>oportunidades de atuação industrial e de </a:t>
            </a:r>
            <a:r>
              <a:rPr lang="pt-BR" sz="2000" dirty="0" err="1" smtClean="0"/>
              <a:t>P&amp;D</a:t>
            </a:r>
            <a:r>
              <a:rPr lang="pt-BR" sz="2000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pt-BR" sz="2000" dirty="0" err="1" smtClean="0"/>
              <a:t>roadmaps</a:t>
            </a:r>
            <a:endParaRPr lang="pt-BR" sz="2000" dirty="0" smtClean="0"/>
          </a:p>
          <a:p>
            <a:pPr lvl="1">
              <a:lnSpc>
                <a:spcPct val="90000"/>
              </a:lnSpc>
            </a:pPr>
            <a:r>
              <a:rPr lang="pt-BR" sz="2000" dirty="0" smtClean="0"/>
              <a:t>capacitação e infraestrutura disponíveis e necessárias </a:t>
            </a:r>
          </a:p>
          <a:p>
            <a:pPr>
              <a:lnSpc>
                <a:spcPct val="90000"/>
              </a:lnSpc>
            </a:pPr>
            <a:r>
              <a:rPr lang="pt-BR" sz="2400" dirty="0" smtClean="0"/>
              <a:t>Articulação e organização dos agentes e integração de competências </a:t>
            </a:r>
          </a:p>
          <a:p>
            <a:pPr>
              <a:lnSpc>
                <a:spcPct val="90000"/>
              </a:lnSpc>
            </a:pPr>
            <a:r>
              <a:rPr lang="pt-BR" sz="2400" dirty="0" smtClean="0"/>
              <a:t>Incentivo a criação de empresas e apoio às já existentes</a:t>
            </a:r>
          </a:p>
          <a:p>
            <a:pPr>
              <a:lnSpc>
                <a:spcPct val="90000"/>
              </a:lnSpc>
            </a:pPr>
            <a:r>
              <a:rPr lang="pt-BR" sz="2400" dirty="0" smtClean="0"/>
              <a:t>Promoção de parcerias e sinergias (industrial e de </a:t>
            </a:r>
            <a:r>
              <a:rPr lang="pt-BR" sz="2400" dirty="0" err="1" smtClean="0"/>
              <a:t>P&amp;D</a:t>
            </a:r>
            <a:r>
              <a:rPr lang="pt-BR" sz="240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pt-BR" sz="2400" dirty="0" smtClean="0"/>
              <a:t>Disseminação das tecnologias </a:t>
            </a:r>
          </a:p>
          <a:p>
            <a:pPr>
              <a:lnSpc>
                <a:spcPct val="90000"/>
              </a:lnSpc>
            </a:pPr>
            <a:r>
              <a:rPr lang="pt-BR" sz="2400" dirty="0" smtClean="0"/>
              <a:t>Criação e disponibilização da base de conhecimentos e informações</a:t>
            </a:r>
          </a:p>
          <a:p>
            <a:pPr>
              <a:lnSpc>
                <a:spcPct val="90000"/>
              </a:lnSpc>
            </a:pPr>
            <a:r>
              <a:rPr lang="pt-BR" sz="2400" dirty="0" smtClean="0"/>
              <a:t>Formação e treinamento de RH</a:t>
            </a:r>
          </a:p>
          <a:p>
            <a:pPr>
              <a:lnSpc>
                <a:spcPct val="90000"/>
              </a:lnSpc>
            </a:pPr>
            <a:endParaRPr lang="pt-BR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Redes de cooperação em displays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000" dirty="0" smtClean="0"/>
              <a:t>Rede </a:t>
            </a:r>
            <a:r>
              <a:rPr lang="pt-BR" sz="2000" dirty="0" err="1" smtClean="0"/>
              <a:t>BRDisplay</a:t>
            </a:r>
            <a:r>
              <a:rPr lang="pt-BR" sz="2000" dirty="0" smtClean="0"/>
              <a:t> (2003 ...) – 60 instituições e empresas – criação de 6 empresas</a:t>
            </a:r>
          </a:p>
          <a:p>
            <a:pPr>
              <a:lnSpc>
                <a:spcPct val="90000"/>
              </a:lnSpc>
            </a:pPr>
            <a:r>
              <a:rPr lang="pt-BR" sz="2000" dirty="0" smtClean="0"/>
              <a:t>Rede </a:t>
            </a:r>
            <a:r>
              <a:rPr lang="pt-BR" sz="2000" dirty="0" err="1" smtClean="0"/>
              <a:t>Iberoamericana</a:t>
            </a:r>
            <a:r>
              <a:rPr lang="pt-BR" sz="2000" dirty="0" smtClean="0"/>
              <a:t> de Mostradores de Cristal Líquido (CYTED) (1992 a 2000) - 14 países/35 instituições/150 participantes – </a:t>
            </a:r>
            <a:r>
              <a:rPr lang="pt-BR" sz="2000" dirty="0" err="1" smtClean="0"/>
              <a:t>InfoDisplays</a:t>
            </a:r>
            <a:r>
              <a:rPr lang="pt-BR" sz="2000" dirty="0" smtClean="0"/>
              <a:t>, </a:t>
            </a:r>
            <a:r>
              <a:rPr lang="pt-BR" sz="2000" dirty="0" err="1" smtClean="0"/>
              <a:t>DisplayEscolas</a:t>
            </a:r>
            <a:r>
              <a:rPr lang="pt-BR" sz="2000" dirty="0" smtClean="0"/>
              <a:t>, projetos em cooperação etc.</a:t>
            </a:r>
          </a:p>
          <a:p>
            <a:pPr>
              <a:lnSpc>
                <a:spcPct val="90000"/>
              </a:lnSpc>
            </a:pPr>
            <a:r>
              <a:rPr lang="pt-BR" sz="2000" dirty="0" smtClean="0"/>
              <a:t>Rede </a:t>
            </a:r>
            <a:r>
              <a:rPr lang="pt-BR" sz="2000" dirty="0" err="1" smtClean="0"/>
              <a:t>Iberoamericana</a:t>
            </a:r>
            <a:r>
              <a:rPr lang="pt-BR" sz="2000" dirty="0" smtClean="0"/>
              <a:t> de Mostradores de Informação  (CYTED 2002 a 2005) - 15 países/52 instituições/200 participantes – </a:t>
            </a:r>
            <a:r>
              <a:rPr lang="pt-BR" sz="2000" dirty="0" err="1" smtClean="0"/>
              <a:t>InfoDisplays</a:t>
            </a:r>
            <a:r>
              <a:rPr lang="pt-BR" sz="2000" dirty="0" smtClean="0"/>
              <a:t>, </a:t>
            </a:r>
            <a:r>
              <a:rPr lang="pt-BR" sz="2000" dirty="0" err="1" smtClean="0"/>
              <a:t>DisplayEscolas</a:t>
            </a:r>
            <a:r>
              <a:rPr lang="pt-BR" sz="2000" dirty="0" smtClean="0"/>
              <a:t>, projetos em cooperação, motivação de parcerias e negócios etc. (continua...)</a:t>
            </a:r>
          </a:p>
          <a:p>
            <a:pPr>
              <a:lnSpc>
                <a:spcPct val="90000"/>
              </a:lnSpc>
            </a:pPr>
            <a:r>
              <a:rPr lang="pt-BR" sz="2000" dirty="0" smtClean="0"/>
              <a:t>Capítulo Latino-Americano da </a:t>
            </a:r>
            <a:r>
              <a:rPr lang="pt-BR" sz="2000" dirty="0" err="1" smtClean="0"/>
              <a:t>Society</a:t>
            </a:r>
            <a:r>
              <a:rPr lang="pt-BR" sz="2000" dirty="0" smtClean="0"/>
              <a:t> for </a:t>
            </a:r>
            <a:r>
              <a:rPr lang="pt-BR" sz="2000" dirty="0" err="1" smtClean="0"/>
              <a:t>Information</a:t>
            </a:r>
            <a:r>
              <a:rPr lang="pt-BR" sz="2000" dirty="0" smtClean="0"/>
              <a:t> Display (SID) (2005 ...) – 6 países/40 membros/3 seminários</a:t>
            </a:r>
          </a:p>
          <a:p>
            <a:pPr>
              <a:lnSpc>
                <a:spcPct val="90000"/>
              </a:lnSpc>
            </a:pPr>
            <a:r>
              <a:rPr lang="pt-BR" sz="2000" dirty="0" smtClean="0"/>
              <a:t>Rede correlacionada</a:t>
            </a:r>
          </a:p>
          <a:p>
            <a:pPr lvl="1">
              <a:lnSpc>
                <a:spcPct val="90000"/>
              </a:lnSpc>
            </a:pPr>
            <a:r>
              <a:rPr lang="pt-BR" sz="1800" dirty="0" smtClean="0"/>
              <a:t>Rede de Tecnologia e Serviços em Qualificação e Certificação para Tecnologia da Informação (RTSQC) (2002 ...)</a:t>
            </a:r>
          </a:p>
          <a:p>
            <a:pPr>
              <a:lnSpc>
                <a:spcPct val="90000"/>
              </a:lnSpc>
            </a:pPr>
            <a:endParaRPr lang="pt-BR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2473</Words>
  <Application>Microsoft Office PowerPoint</Application>
  <PresentationFormat>Apresentação na tela (4:3)</PresentationFormat>
  <Paragraphs>461</Paragraphs>
  <Slides>62</Slides>
  <Notes>4</Notes>
  <HiddenSlides>4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6</vt:i4>
      </vt:variant>
      <vt:variant>
        <vt:lpstr>Títulos de slides</vt:lpstr>
      </vt:variant>
      <vt:variant>
        <vt:i4>62</vt:i4>
      </vt:variant>
    </vt:vector>
  </HeadingPairs>
  <TitlesOfParts>
    <vt:vector size="69" baseType="lpstr">
      <vt:lpstr>Tema do Office</vt:lpstr>
      <vt:lpstr>Imagem de bitmap</vt:lpstr>
      <vt:lpstr>Foto do Microsoft Photo Editor 3.0</vt:lpstr>
      <vt:lpstr>Documento do Microsoft Word </vt:lpstr>
      <vt:lpstr>Slide do Microsoft PowerPoint</vt:lpstr>
      <vt:lpstr>Microsoft Word Picture</vt:lpstr>
      <vt:lpstr>Microsoft Word Document</vt:lpstr>
      <vt:lpstr>Slide 1</vt:lpstr>
      <vt:lpstr>Liquid Crystal Displays (LCDs) - histórico</vt:lpstr>
      <vt:lpstr>Field Emission Displays (FEDs)</vt:lpstr>
      <vt:lpstr>Organic Light Emitting Displays (OLEDs) - histórico</vt:lpstr>
      <vt:lpstr>Tecnologias correlatas - histórico</vt:lpstr>
      <vt:lpstr>Slide 6</vt:lpstr>
      <vt:lpstr>Slide 7</vt:lpstr>
      <vt:lpstr>Redes de cooperação em displays</vt:lpstr>
      <vt:lpstr>Redes de cooperação em displays</vt:lpstr>
      <vt:lpstr>Cadeia produtiva</vt:lpstr>
      <vt:lpstr>Rede BrDisplay</vt:lpstr>
      <vt:lpstr>Rede BrDisplay – principais resultados</vt:lpstr>
      <vt:lpstr>Rede BrDisplay - Projetos de P&amp;D </vt:lpstr>
      <vt:lpstr>Rede BrDisplay - Projetos de P&amp;D- cont.</vt:lpstr>
      <vt:lpstr>Latin American Chapter Society for Information Display - SID</vt:lpstr>
      <vt:lpstr>Conclusões</vt:lpstr>
      <vt:lpstr>Desafios </vt:lpstr>
      <vt:lpstr>V Seminário BrDisplay e  III Seminário do Latin American SID Chapter</vt:lpstr>
      <vt:lpstr>Slide 19</vt:lpstr>
      <vt:lpstr>Conclusões do  V Seminário BrDisplay III Seminário do SID Latin-American Chapter</vt:lpstr>
      <vt:lpstr>Conclusões do  V Seminário BrDisplay III Seminário do SID Latin-American Chapter</vt:lpstr>
      <vt:lpstr>Conclusões do  V Seminário BrDisplay III Seminário do SID Latin-American Chapter</vt:lpstr>
      <vt:lpstr>Reflexões</vt:lpstr>
      <vt:lpstr>Slide 24</vt:lpstr>
      <vt:lpstr>Slide 25</vt:lpstr>
      <vt:lpstr>Slide 26</vt:lpstr>
      <vt:lpstr>Slide 27</vt:lpstr>
      <vt:lpstr>Slide 28</vt:lpstr>
      <vt:lpstr>Slide 29</vt:lpstr>
      <vt:lpstr>Roadmap de P&amp;D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 Displays de Informação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Alaide</dc:creator>
  <cp:lastModifiedBy>Alaide</cp:lastModifiedBy>
  <cp:revision>7</cp:revision>
  <dcterms:created xsi:type="dcterms:W3CDTF">2012-06-15T12:36:33Z</dcterms:created>
  <dcterms:modified xsi:type="dcterms:W3CDTF">2012-06-15T12:52:34Z</dcterms:modified>
</cp:coreProperties>
</file>